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70" r:id="rId15"/>
    <p:sldId id="271" r:id="rId16"/>
    <p:sldId id="272"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0C1280"/>
    <a:srgbClr val="242CCC"/>
    <a:srgbClr val="386C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624" autoAdjust="0"/>
  </p:normalViewPr>
  <p:slideViewPr>
    <p:cSldViewPr>
      <p:cViewPr varScale="1">
        <p:scale>
          <a:sx n="70" d="100"/>
          <a:sy n="70" d="100"/>
        </p:scale>
        <p:origin x="1380" y="72"/>
      </p:cViewPr>
      <p:guideLst>
        <p:guide orient="horz" pos="2160"/>
        <p:guide pos="2880"/>
      </p:guideLst>
    </p:cSldViewPr>
  </p:slideViewPr>
  <p:outlineViewPr>
    <p:cViewPr>
      <p:scale>
        <a:sx n="33" d="100"/>
        <a:sy n="33" d="100"/>
      </p:scale>
      <p:origin x="0" y="165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59C782B-6C05-4AB7-AFBE-5D25E4C906A4}" type="datetimeFigureOut">
              <a:rPr lang="en-IN" smtClean="0"/>
              <a:pPr/>
              <a:t>17-12-2015</a:t>
            </a:fld>
            <a:endParaRPr lang="en-IN"/>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IN"/>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68A629A-04CB-4FE8-9082-0E35CB7822FE}"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9C782B-6C05-4AB7-AFBE-5D25E4C906A4}" type="datetimeFigureOut">
              <a:rPr lang="en-IN" smtClean="0"/>
              <a:pPr/>
              <a:t>17-12-2015</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168A629A-04CB-4FE8-9082-0E35CB7822FE}" type="slidenum">
              <a:rPr lang="en-IN" smtClean="0"/>
              <a:pPr/>
              <a:t>‹#›</a:t>
            </a:fld>
            <a:endParaRPr lang="en-IN"/>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59C782B-6C05-4AB7-AFBE-5D25E4C906A4}" type="datetimeFigureOut">
              <a:rPr lang="en-IN" smtClean="0"/>
              <a:pPr/>
              <a:t>17-12-2015</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168A629A-04CB-4FE8-9082-0E35CB7822FE}" type="slidenum">
              <a:rPr lang="en-IN" smtClean="0"/>
              <a:pPr/>
              <a:t>‹#›</a:t>
            </a:fld>
            <a:endParaRPr lang="en-IN"/>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9C782B-6C05-4AB7-AFBE-5D25E4C906A4}" type="datetimeFigureOut">
              <a:rPr lang="en-IN" smtClean="0"/>
              <a:pPr/>
              <a:t>17-12-2015</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168A629A-04CB-4FE8-9082-0E35CB7822FE}" type="slidenum">
              <a:rPr lang="en-IN" smtClean="0"/>
              <a:pPr/>
              <a:t>‹#›</a:t>
            </a:fld>
            <a:endParaRPr lang="en-IN"/>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59C782B-6C05-4AB7-AFBE-5D25E4C906A4}" type="datetimeFigureOut">
              <a:rPr lang="en-IN" smtClean="0"/>
              <a:pPr/>
              <a:t>17-12-2015</a:t>
            </a:fld>
            <a:endParaRPr lang="en-IN"/>
          </a:p>
        </p:txBody>
      </p:sp>
      <p:sp>
        <p:nvSpPr>
          <p:cNvPr id="8" name="Footer Placeholder 7"/>
          <p:cNvSpPr>
            <a:spLocks noGrp="1"/>
          </p:cNvSpPr>
          <p:nvPr>
            <p:ph type="ftr" sz="quarter" idx="11"/>
          </p:nvPr>
        </p:nvSpPr>
        <p:spPr/>
        <p:txBody>
          <a:bodyPr/>
          <a:lstStyle>
            <a:extLst/>
          </a:lstStyle>
          <a:p>
            <a:endParaRPr lang="en-IN"/>
          </a:p>
        </p:txBody>
      </p:sp>
      <p:sp>
        <p:nvSpPr>
          <p:cNvPr id="9" name="Slide Number Placeholder 8"/>
          <p:cNvSpPr>
            <a:spLocks noGrp="1"/>
          </p:cNvSpPr>
          <p:nvPr>
            <p:ph type="sldNum" sz="quarter" idx="12"/>
          </p:nvPr>
        </p:nvSpPr>
        <p:spPr/>
        <p:txBody>
          <a:bodyPr/>
          <a:lstStyle>
            <a:extLst/>
          </a:lstStyle>
          <a:p>
            <a:fld id="{168A629A-04CB-4FE8-9082-0E35CB7822FE}"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A59C782B-6C05-4AB7-AFBE-5D25E4C906A4}" type="datetimeFigureOut">
              <a:rPr lang="en-IN" smtClean="0"/>
              <a:pPr/>
              <a:t>17-12-2015</a:t>
            </a:fld>
            <a:endParaRPr lang="en-IN"/>
          </a:p>
        </p:txBody>
      </p:sp>
      <p:sp>
        <p:nvSpPr>
          <p:cNvPr id="4" name="Footer Placeholder 3"/>
          <p:cNvSpPr>
            <a:spLocks noGrp="1"/>
          </p:cNvSpPr>
          <p:nvPr>
            <p:ph type="ftr" sz="quarter" idx="11"/>
          </p:nvPr>
        </p:nvSpPr>
        <p:spPr/>
        <p:txBody>
          <a:bodyPr/>
          <a:lstStyle>
            <a:extLst/>
          </a:lstStyle>
          <a:p>
            <a:endParaRPr lang="en-IN"/>
          </a:p>
        </p:txBody>
      </p:sp>
      <p:sp>
        <p:nvSpPr>
          <p:cNvPr id="5" name="Slide Number Placeholder 4"/>
          <p:cNvSpPr>
            <a:spLocks noGrp="1"/>
          </p:cNvSpPr>
          <p:nvPr>
            <p:ph type="sldNum" sz="quarter" idx="12"/>
          </p:nvPr>
        </p:nvSpPr>
        <p:spPr/>
        <p:txBody>
          <a:bodyPr/>
          <a:lstStyle>
            <a:extLst/>
          </a:lstStyle>
          <a:p>
            <a:fld id="{168A629A-04CB-4FE8-9082-0E35CB7822FE}" type="slidenum">
              <a:rPr lang="en-IN" smtClean="0"/>
              <a:pPr/>
              <a:t>‹#›</a:t>
            </a:fld>
            <a:endParaRPr lang="en-IN"/>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59C782B-6C05-4AB7-AFBE-5D25E4C906A4}" type="datetimeFigureOut">
              <a:rPr lang="en-IN" smtClean="0"/>
              <a:pPr/>
              <a:t>17-12-2015</a:t>
            </a:fld>
            <a:endParaRPr lang="en-IN"/>
          </a:p>
        </p:txBody>
      </p:sp>
      <p:sp>
        <p:nvSpPr>
          <p:cNvPr id="3" name="Footer Placeholder 2"/>
          <p:cNvSpPr>
            <a:spLocks noGrp="1"/>
          </p:cNvSpPr>
          <p:nvPr>
            <p:ph type="ftr" sz="quarter" idx="11"/>
          </p:nvPr>
        </p:nvSpPr>
        <p:spPr/>
        <p:txBody>
          <a:bodyPr/>
          <a:lstStyle>
            <a:extLst/>
          </a:lstStyle>
          <a:p>
            <a:endParaRPr lang="en-IN"/>
          </a:p>
        </p:txBody>
      </p:sp>
      <p:sp>
        <p:nvSpPr>
          <p:cNvPr id="4" name="Slide Number Placeholder 3"/>
          <p:cNvSpPr>
            <a:spLocks noGrp="1"/>
          </p:cNvSpPr>
          <p:nvPr>
            <p:ph type="sldNum" sz="quarter" idx="12"/>
          </p:nvPr>
        </p:nvSpPr>
        <p:spPr/>
        <p:txBody>
          <a:bodyPr/>
          <a:lstStyle>
            <a:extLst/>
          </a:lstStyle>
          <a:p>
            <a:fld id="{168A629A-04CB-4FE8-9082-0E35CB7822FE}"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A59C782B-6C05-4AB7-AFBE-5D25E4C906A4}" type="datetimeFigureOut">
              <a:rPr lang="en-IN" smtClean="0"/>
              <a:pPr/>
              <a:t>17-12-2015</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168A629A-04CB-4FE8-9082-0E35CB7822FE}"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59C782B-6C05-4AB7-AFBE-5D25E4C906A4}" type="datetimeFigureOut">
              <a:rPr lang="en-IN" smtClean="0"/>
              <a:pPr/>
              <a:t>17-12-2015</a:t>
            </a:fld>
            <a:endParaRPr lang="en-IN"/>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IN"/>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68A629A-04CB-4FE8-9082-0E35CB7822FE}" type="slidenum">
              <a:rPr lang="en-IN" smtClean="0"/>
              <a:pPr/>
              <a:t>‹#›</a:t>
            </a:fld>
            <a:endParaRPr lang="en-IN"/>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9C782B-6C05-4AB7-AFBE-5D25E4C906A4}" type="datetimeFigureOut">
              <a:rPr lang="en-IN" smtClean="0"/>
              <a:pPr/>
              <a:t>17-12-2015</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168A629A-04CB-4FE8-9082-0E35CB7822FE}"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9C782B-6C05-4AB7-AFBE-5D25E4C906A4}" type="datetimeFigureOut">
              <a:rPr lang="en-IN" smtClean="0"/>
              <a:pPr/>
              <a:t>17-12-2015</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168A629A-04CB-4FE8-9082-0E35CB7822FE}"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59C782B-6C05-4AB7-AFBE-5D25E4C906A4}" type="datetimeFigureOut">
              <a:rPr lang="en-IN" smtClean="0"/>
              <a:pPr/>
              <a:t>17-12-2015</a:t>
            </a:fld>
            <a:endParaRPr lang="en-IN"/>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IN"/>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68A629A-04CB-4FE8-9082-0E35CB7822FE}"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Christian_Doppler" TargetMode="External"/><Relationship Id="rId2" Type="http://schemas.openxmlformats.org/officeDocument/2006/relationships/hyperlink" Target="https://en.wikipedia.org/wiki/Austria" TargetMode="External"/><Relationship Id="rId1" Type="http://schemas.openxmlformats.org/officeDocument/2006/relationships/slideLayout" Target="../slideLayouts/slideLayout6.xml"/><Relationship Id="rId5" Type="http://schemas.openxmlformats.org/officeDocument/2006/relationships/hyperlink" Target="https://en.wikipedia.org/wiki/Frequency" TargetMode="External"/><Relationship Id="rId4" Type="http://schemas.openxmlformats.org/officeDocument/2006/relationships/hyperlink" Target="https://en.wikipedia.org/wiki/Pragu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s://en.wikipedia.org/wiki/Crest_(physics)"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764704"/>
            <a:ext cx="7772400" cy="2763738"/>
          </a:xfrm>
        </p:spPr>
        <p:txBody>
          <a:bodyPr anchor="t">
            <a:normAutofit fontScale="90000"/>
          </a:bodyPr>
          <a:lstStyle/>
          <a:p>
            <a:pPr algn="ctr"/>
            <a:r>
              <a:rPr lang="en-IN" sz="4000" dirty="0" smtClean="0">
                <a:latin typeface="Arial Black" pitchFamily="34" charset="0"/>
              </a:rPr>
              <a:t>B.Sc.- III</a:t>
            </a:r>
            <a:br>
              <a:rPr lang="en-IN" sz="4000" dirty="0" smtClean="0">
                <a:latin typeface="Arial Black" pitchFamily="34" charset="0"/>
              </a:rPr>
            </a:br>
            <a:r>
              <a:rPr lang="en-IN" sz="4000" dirty="0" smtClean="0">
                <a:latin typeface="Arial Black" pitchFamily="34" charset="0"/>
              </a:rPr>
              <a:t>CHAPTER- SPECTROSCOPY</a:t>
            </a:r>
            <a:br>
              <a:rPr lang="en-IN" sz="4000" dirty="0" smtClean="0">
                <a:latin typeface="Arial Black" pitchFamily="34" charset="0"/>
              </a:rPr>
            </a:br>
            <a:r>
              <a:rPr lang="en-IN" sz="4000" dirty="0" smtClean="0">
                <a:latin typeface="Arial Black" pitchFamily="34" charset="0"/>
              </a:rPr>
              <a:t>TOPIC : WIDTH OF SPECTRAL LINES</a:t>
            </a:r>
            <a:endParaRPr lang="en-IN" sz="4000" dirty="0">
              <a:latin typeface="Arial Black" pitchFamily="34" charset="0"/>
            </a:endParaRPr>
          </a:p>
        </p:txBody>
      </p:sp>
      <p:sp>
        <p:nvSpPr>
          <p:cNvPr id="3" name="Subtitle 2"/>
          <p:cNvSpPr>
            <a:spLocks noGrp="1"/>
          </p:cNvSpPr>
          <p:nvPr>
            <p:ph type="subTitle" idx="1"/>
          </p:nvPr>
        </p:nvSpPr>
        <p:spPr/>
        <p:txBody>
          <a:bodyPr>
            <a:normAutofit fontScale="92500" lnSpcReduction="20000"/>
          </a:bodyPr>
          <a:lstStyle/>
          <a:p>
            <a:r>
              <a:rPr lang="en-IN" sz="2000" b="1" dirty="0" smtClean="0">
                <a:latin typeface="Arial Black" pitchFamily="34" charset="0"/>
                <a:cs typeface="Arial" pitchFamily="34" charset="0"/>
              </a:rPr>
              <a:t>By:</a:t>
            </a:r>
          </a:p>
          <a:p>
            <a:pPr algn="r"/>
            <a:r>
              <a:rPr lang="en-IN" sz="2000" b="1" dirty="0" smtClean="0">
                <a:latin typeface="Arial Black" pitchFamily="34" charset="0"/>
                <a:cs typeface="Arial" pitchFamily="34" charset="0"/>
              </a:rPr>
              <a:t>SEEMA SAINI</a:t>
            </a:r>
          </a:p>
          <a:p>
            <a:pPr algn="r"/>
            <a:r>
              <a:rPr lang="en-IN" sz="2000" b="1" dirty="0" smtClean="0">
                <a:latin typeface="Arial Black" pitchFamily="34" charset="0"/>
                <a:cs typeface="Arial" pitchFamily="34" charset="0"/>
              </a:rPr>
              <a:t>ASSOCIATE PROFESSOR</a:t>
            </a:r>
          </a:p>
          <a:p>
            <a:pPr algn="r"/>
            <a:r>
              <a:rPr lang="en-IN" sz="2000" b="1" dirty="0" smtClean="0">
                <a:latin typeface="Arial Black" pitchFamily="34" charset="0"/>
                <a:cs typeface="Arial" pitchFamily="34" charset="0"/>
              </a:rPr>
              <a:t>GOVERNMENT COLLEGE, ROPAR</a:t>
            </a:r>
            <a:endParaRPr lang="en-IN" sz="2000" b="1" dirty="0">
              <a:latin typeface="Arial Black"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50706"/>
          </a:xfrm>
        </p:spPr>
        <p:txBody>
          <a:bodyPr anchor="t">
            <a:normAutofit/>
          </a:bodyPr>
          <a:lstStyle/>
          <a:p>
            <a:pPr algn="l"/>
            <a:r>
              <a:rPr lang="en-IN" sz="2400" dirty="0" smtClean="0">
                <a:solidFill>
                  <a:schemeClr val="tx1"/>
                </a:solidFill>
                <a:latin typeface="Arial Black" pitchFamily="34" charset="0"/>
              </a:rPr>
              <a:t/>
            </a:r>
            <a:br>
              <a:rPr lang="en-IN" sz="2400" dirty="0" smtClean="0">
                <a:solidFill>
                  <a:schemeClr val="tx1"/>
                </a:solidFill>
                <a:latin typeface="Arial Black" pitchFamily="34" charset="0"/>
              </a:rPr>
            </a:br>
            <a:r>
              <a:rPr lang="en-IN" sz="2400" dirty="0" smtClean="0">
                <a:solidFill>
                  <a:schemeClr val="tx1"/>
                </a:solidFill>
                <a:latin typeface="Arial Black" pitchFamily="34" charset="0"/>
              </a:rPr>
              <a:t/>
            </a:r>
            <a:br>
              <a:rPr lang="en-IN" sz="2400" dirty="0" smtClean="0">
                <a:solidFill>
                  <a:schemeClr val="tx1"/>
                </a:solidFill>
                <a:latin typeface="Arial Black" pitchFamily="34" charset="0"/>
              </a:rPr>
            </a:br>
            <a:r>
              <a:rPr lang="en-IN" sz="2400" dirty="0" smtClean="0">
                <a:solidFill>
                  <a:schemeClr val="tx1"/>
                </a:solidFill>
                <a:latin typeface="Arial Black" pitchFamily="34" charset="0"/>
              </a:rPr>
              <a:t/>
            </a:r>
            <a:br>
              <a:rPr lang="en-IN" sz="2400" dirty="0" smtClean="0">
                <a:solidFill>
                  <a:schemeClr val="tx1"/>
                </a:solidFill>
                <a:latin typeface="Arial Black" pitchFamily="34" charset="0"/>
              </a:rPr>
            </a:br>
            <a:r>
              <a:rPr lang="en-IN" sz="2400" dirty="0" smtClean="0">
                <a:solidFill>
                  <a:schemeClr val="tx1"/>
                </a:solidFill>
                <a:latin typeface="Arial Black" pitchFamily="34" charset="0"/>
              </a:rPr>
              <a:t>In molecular spectroscopy , the spectral lines depend on two factors :</a:t>
            </a:r>
            <a:br>
              <a:rPr lang="en-IN" sz="2400" dirty="0" smtClean="0">
                <a:solidFill>
                  <a:schemeClr val="tx1"/>
                </a:solidFill>
                <a:latin typeface="Arial Black" pitchFamily="34" charset="0"/>
              </a:rPr>
            </a:br>
            <a:r>
              <a:rPr lang="en-IN" sz="2400" dirty="0" smtClean="0">
                <a:solidFill>
                  <a:schemeClr val="tx1"/>
                </a:solidFill>
                <a:latin typeface="Arial Black" pitchFamily="34" charset="0"/>
              </a:rPr>
              <a:t/>
            </a:r>
            <a:br>
              <a:rPr lang="en-IN" sz="2400" dirty="0" smtClean="0">
                <a:solidFill>
                  <a:schemeClr val="tx1"/>
                </a:solidFill>
                <a:latin typeface="Arial Black" pitchFamily="34" charset="0"/>
              </a:rPr>
            </a:br>
            <a:r>
              <a:rPr lang="en-IN" sz="2400" dirty="0" err="1" smtClean="0">
                <a:solidFill>
                  <a:schemeClr val="tx1"/>
                </a:solidFill>
                <a:latin typeface="Arial Black" pitchFamily="34" charset="0"/>
              </a:rPr>
              <a:t>i</a:t>
            </a:r>
            <a:r>
              <a:rPr lang="en-IN" sz="2400" dirty="0" smtClean="0">
                <a:solidFill>
                  <a:schemeClr val="tx1"/>
                </a:solidFill>
                <a:latin typeface="Arial Black" pitchFamily="34" charset="0"/>
              </a:rPr>
              <a:t>) Width of the spectral lines decides the sharpness or broadness of the line </a:t>
            </a:r>
            <a:br>
              <a:rPr lang="en-IN" sz="2400" dirty="0" smtClean="0">
                <a:solidFill>
                  <a:schemeClr val="tx1"/>
                </a:solidFill>
                <a:latin typeface="Arial Black" pitchFamily="34" charset="0"/>
              </a:rPr>
            </a:br>
            <a:r>
              <a:rPr lang="en-IN" sz="2400" dirty="0" smtClean="0">
                <a:solidFill>
                  <a:schemeClr val="tx1"/>
                </a:solidFill>
                <a:latin typeface="Arial Black" pitchFamily="34" charset="0"/>
              </a:rPr>
              <a:t/>
            </a:r>
            <a:br>
              <a:rPr lang="en-IN" sz="2400" dirty="0" smtClean="0">
                <a:solidFill>
                  <a:schemeClr val="tx1"/>
                </a:solidFill>
                <a:latin typeface="Arial Black" pitchFamily="34" charset="0"/>
              </a:rPr>
            </a:br>
            <a:r>
              <a:rPr lang="en-IN" sz="2400" dirty="0" smtClean="0">
                <a:solidFill>
                  <a:schemeClr val="tx1"/>
                </a:solidFill>
                <a:latin typeface="Arial Black" pitchFamily="34" charset="0"/>
              </a:rPr>
              <a:t>ii) Intensity of the spectral lines decides the strength  of the signal</a:t>
            </a:r>
            <a:br>
              <a:rPr lang="en-IN" sz="2400" dirty="0" smtClean="0">
                <a:solidFill>
                  <a:schemeClr val="tx1"/>
                </a:solidFill>
                <a:latin typeface="Arial Black" pitchFamily="34" charset="0"/>
              </a:rPr>
            </a:br>
            <a:r>
              <a:rPr lang="en-IN" sz="2400" dirty="0" smtClean="0">
                <a:solidFill>
                  <a:schemeClr val="tx1"/>
                </a:solidFill>
                <a:latin typeface="Arial Black" pitchFamily="34" charset="0"/>
              </a:rPr>
              <a:t/>
            </a:r>
            <a:br>
              <a:rPr lang="en-IN" sz="2400" dirty="0" smtClean="0">
                <a:solidFill>
                  <a:schemeClr val="tx1"/>
                </a:solidFill>
                <a:latin typeface="Arial Black" pitchFamily="34" charset="0"/>
              </a:rPr>
            </a:br>
            <a:endParaRPr lang="en-IN" sz="2400" dirty="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50706"/>
          </a:xfrm>
        </p:spPr>
        <p:txBody>
          <a:bodyPr anchor="t">
            <a:normAutofit/>
          </a:bodyPr>
          <a:lstStyle/>
          <a:p>
            <a:pPr algn="l"/>
            <a:r>
              <a:rPr lang="en-IN" sz="2400" dirty="0" smtClean="0">
                <a:latin typeface="Arial Black" pitchFamily="34" charset="0"/>
              </a:rPr>
              <a:t/>
            </a:r>
            <a:br>
              <a:rPr lang="en-IN" sz="2400" dirty="0" smtClean="0">
                <a:latin typeface="Arial Black" pitchFamily="34" charset="0"/>
              </a:rPr>
            </a:br>
            <a:r>
              <a:rPr lang="en-IN" sz="2400" dirty="0" smtClean="0">
                <a:solidFill>
                  <a:srgbClr val="FF0000"/>
                </a:solidFill>
                <a:latin typeface="Arial Black" pitchFamily="34" charset="0"/>
              </a:rPr>
              <a:t>A) Width of the spectral line</a:t>
            </a:r>
            <a:br>
              <a:rPr lang="en-IN" sz="2400" dirty="0" smtClean="0">
                <a:solidFill>
                  <a:srgbClr val="FF0000"/>
                </a:solidFill>
                <a:latin typeface="Arial Black" pitchFamily="34" charset="0"/>
              </a:rPr>
            </a:br>
            <a:r>
              <a:rPr lang="en-IN" sz="2400" dirty="0">
                <a:solidFill>
                  <a:schemeClr val="tx1"/>
                </a:solidFill>
                <a:latin typeface="Arial Black" pitchFamily="34" charset="0"/>
              </a:rPr>
              <a:t/>
            </a:r>
            <a:br>
              <a:rPr lang="en-IN" sz="2400" dirty="0">
                <a:solidFill>
                  <a:schemeClr val="tx1"/>
                </a:solidFill>
                <a:latin typeface="Arial Black" pitchFamily="34" charset="0"/>
              </a:rPr>
            </a:br>
            <a:r>
              <a:rPr lang="en-IN" sz="2400" dirty="0" smtClean="0">
                <a:solidFill>
                  <a:schemeClr val="tx1"/>
                </a:solidFill>
                <a:latin typeface="Arial Black" pitchFamily="34" charset="0"/>
              </a:rPr>
              <a:t>If the spectral line is sharp, it will have no width i.e. </a:t>
            </a:r>
            <a:r>
              <a:rPr lang="en-IN" sz="2400" dirty="0">
                <a:solidFill>
                  <a:schemeClr val="tx1"/>
                </a:solidFill>
                <a:latin typeface="Arial Black" pitchFamily="34" charset="0"/>
              </a:rPr>
              <a:t>i</a:t>
            </a:r>
            <a:r>
              <a:rPr lang="en-IN" sz="2400" dirty="0" smtClean="0">
                <a:solidFill>
                  <a:schemeClr val="tx1"/>
                </a:solidFill>
                <a:latin typeface="Arial Black" pitchFamily="34" charset="0"/>
              </a:rPr>
              <a:t>t can be seen at a specific frequency only.</a:t>
            </a:r>
            <a:br>
              <a:rPr lang="en-IN" sz="2400" dirty="0" smtClean="0">
                <a:solidFill>
                  <a:schemeClr val="tx1"/>
                </a:solidFill>
                <a:latin typeface="Arial Black" pitchFamily="34" charset="0"/>
              </a:rPr>
            </a:br>
            <a:r>
              <a:rPr lang="en-IN" sz="2400" dirty="0">
                <a:solidFill>
                  <a:schemeClr val="tx1"/>
                </a:solidFill>
                <a:latin typeface="Arial Black" pitchFamily="34" charset="0"/>
              </a:rPr>
              <a:t/>
            </a:r>
            <a:br>
              <a:rPr lang="en-IN" sz="2400" dirty="0">
                <a:solidFill>
                  <a:schemeClr val="tx1"/>
                </a:solidFill>
                <a:latin typeface="Arial Black" pitchFamily="34" charset="0"/>
              </a:rPr>
            </a:br>
            <a:r>
              <a:rPr lang="en-IN" sz="2400" dirty="0" smtClean="0">
                <a:solidFill>
                  <a:schemeClr val="tx1"/>
                </a:solidFill>
                <a:latin typeface="Arial Black" pitchFamily="34" charset="0"/>
              </a:rPr>
              <a:t> If the spectral line is broad, it will have a certain width i.e. It is spread over a range of frequencies. </a:t>
            </a:r>
            <a:r>
              <a:rPr lang="en-IN" sz="2400" dirty="0" smtClean="0">
                <a:latin typeface="Arial Black" pitchFamily="34" charset="0"/>
              </a:rPr>
              <a:t/>
            </a:r>
            <a:br>
              <a:rPr lang="en-IN" sz="2400" dirty="0" smtClean="0">
                <a:latin typeface="Arial Black" pitchFamily="34" charset="0"/>
              </a:rPr>
            </a:br>
            <a:r>
              <a:rPr lang="en-IN" sz="2400" dirty="0" smtClean="0">
                <a:latin typeface="Arial Black" pitchFamily="34" charset="0"/>
              </a:rPr>
              <a:t/>
            </a:r>
            <a:br>
              <a:rPr lang="en-IN" sz="2400" dirty="0" smtClean="0">
                <a:latin typeface="Arial Black" pitchFamily="34" charset="0"/>
              </a:rPr>
            </a:br>
            <a:r>
              <a:rPr lang="en-IN" sz="2400" dirty="0">
                <a:latin typeface="Arial Black" pitchFamily="34" charset="0"/>
              </a:rPr>
              <a:t/>
            </a:r>
            <a:br>
              <a:rPr lang="en-IN" sz="2400" dirty="0">
                <a:latin typeface="Arial Black" pitchFamily="34" charset="0"/>
              </a:rPr>
            </a:br>
            <a:r>
              <a:rPr lang="en-IN" sz="2400" dirty="0" smtClean="0">
                <a:latin typeface="Arial Black" pitchFamily="34" charset="0"/>
              </a:rPr>
              <a:t/>
            </a:r>
            <a:br>
              <a:rPr lang="en-IN" sz="2400" dirty="0" smtClean="0">
                <a:latin typeface="Arial Black" pitchFamily="34" charset="0"/>
              </a:rPr>
            </a:br>
            <a:r>
              <a:rPr lang="en-IN" sz="2400" dirty="0" smtClean="0">
                <a:latin typeface="Arial Black" pitchFamily="34" charset="0"/>
              </a:rPr>
              <a:t/>
            </a:r>
            <a:br>
              <a:rPr lang="en-IN" sz="2400" dirty="0" smtClean="0">
                <a:latin typeface="Arial Black" pitchFamily="34" charset="0"/>
              </a:rPr>
            </a:br>
            <a:r>
              <a:rPr lang="en-IN" sz="2400" dirty="0">
                <a:latin typeface="Arial Black" pitchFamily="34" charset="0"/>
              </a:rPr>
              <a:t/>
            </a:r>
            <a:br>
              <a:rPr lang="en-IN" sz="2400" dirty="0">
                <a:latin typeface="Arial Black" pitchFamily="34" charset="0"/>
              </a:rPr>
            </a:br>
            <a:endParaRPr lang="en-IN" sz="2400" dirty="0">
              <a:latin typeface="Arial Black" pitchFamily="34" charset="0"/>
            </a:endParaRPr>
          </a:p>
        </p:txBody>
      </p:sp>
      <p:pic>
        <p:nvPicPr>
          <p:cNvPr id="4" name="Picture 3" descr="Spectral Lines_2.jpg"/>
          <p:cNvPicPr>
            <a:picLocks noChangeAspect="1"/>
          </p:cNvPicPr>
          <p:nvPr/>
        </p:nvPicPr>
        <p:blipFill>
          <a:blip r:embed="rId2" cstate="print"/>
          <a:stretch>
            <a:fillRect/>
          </a:stretch>
        </p:blipFill>
        <p:spPr>
          <a:xfrm>
            <a:off x="3940249" y="3810719"/>
            <a:ext cx="4448175" cy="271462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34682"/>
          </a:xfrm>
        </p:spPr>
        <p:txBody>
          <a:bodyPr anchor="t">
            <a:normAutofit/>
          </a:bodyPr>
          <a:lstStyle/>
          <a:p>
            <a:r>
              <a:rPr lang="en-IN" sz="2400" dirty="0" smtClean="0">
                <a:solidFill>
                  <a:schemeClr val="tx1"/>
                </a:solidFill>
                <a:latin typeface="Arial Black" pitchFamily="34" charset="0"/>
              </a:rPr>
              <a:t>Generally the spectral lines observed are broad. The width or broadening depends </a:t>
            </a:r>
            <a:br>
              <a:rPr lang="en-IN" sz="2400" dirty="0" smtClean="0">
                <a:solidFill>
                  <a:schemeClr val="tx1"/>
                </a:solidFill>
                <a:latin typeface="Arial Black" pitchFamily="34" charset="0"/>
              </a:rPr>
            </a:br>
            <a:r>
              <a:rPr lang="en-IN" sz="2400" dirty="0">
                <a:solidFill>
                  <a:schemeClr val="tx1"/>
                </a:solidFill>
                <a:latin typeface="Arial Black" pitchFamily="34" charset="0"/>
              </a:rPr>
              <a:t/>
            </a:r>
            <a:br>
              <a:rPr lang="en-IN" sz="2400" dirty="0">
                <a:solidFill>
                  <a:schemeClr val="tx1"/>
                </a:solidFill>
                <a:latin typeface="Arial Black" pitchFamily="34" charset="0"/>
              </a:rPr>
            </a:br>
            <a:r>
              <a:rPr lang="en-IN" sz="2400" dirty="0" err="1" smtClean="0">
                <a:solidFill>
                  <a:schemeClr val="tx1"/>
                </a:solidFill>
                <a:latin typeface="Arial Black" pitchFamily="34" charset="0"/>
              </a:rPr>
              <a:t>i</a:t>
            </a:r>
            <a:r>
              <a:rPr lang="en-IN" sz="2400" dirty="0" smtClean="0">
                <a:solidFill>
                  <a:schemeClr val="tx1"/>
                </a:solidFill>
                <a:latin typeface="Arial Black" pitchFamily="34" charset="0"/>
              </a:rPr>
              <a:t>) on the change in the absorbed or emitted frequency of the  radiation</a:t>
            </a:r>
            <a:r>
              <a:rPr lang="en-IN" sz="2400" dirty="0" smtClean="0">
                <a:latin typeface="Arial Black" pitchFamily="34" charset="0"/>
              </a:rPr>
              <a:t> </a:t>
            </a:r>
            <a:r>
              <a:rPr lang="en-IN" sz="2400" dirty="0" smtClean="0">
                <a:solidFill>
                  <a:srgbClr val="00FF00"/>
                </a:solidFill>
                <a:latin typeface="Arial Black" pitchFamily="34" charset="0"/>
              </a:rPr>
              <a:t>(DOPPLER BROADENING) </a:t>
            </a:r>
            <a:r>
              <a:rPr lang="en-IN" sz="2400" dirty="0" smtClean="0">
                <a:latin typeface="Arial Black" pitchFamily="34" charset="0"/>
              </a:rPr>
              <a:t/>
            </a:r>
            <a:br>
              <a:rPr lang="en-IN" sz="2400" dirty="0" smtClean="0">
                <a:latin typeface="Arial Black" pitchFamily="34" charset="0"/>
              </a:rPr>
            </a:br>
            <a:r>
              <a:rPr lang="en-IN" sz="2400" dirty="0" smtClean="0">
                <a:latin typeface="Arial Black" pitchFamily="34" charset="0"/>
              </a:rPr>
              <a:t/>
            </a:r>
            <a:br>
              <a:rPr lang="en-IN" sz="2400" dirty="0" smtClean="0">
                <a:latin typeface="Arial Black" pitchFamily="34" charset="0"/>
              </a:rPr>
            </a:br>
            <a:r>
              <a:rPr lang="en-IN" sz="2400" dirty="0" smtClean="0">
                <a:solidFill>
                  <a:schemeClr val="tx1"/>
                </a:solidFill>
                <a:latin typeface="Arial Black" pitchFamily="34" charset="0"/>
              </a:rPr>
              <a:t>ii)   time spent by the atoms ions or molecules in an energy state </a:t>
            </a:r>
            <a:r>
              <a:rPr lang="en-IN" sz="2400" dirty="0" smtClean="0">
                <a:solidFill>
                  <a:srgbClr val="00FF00"/>
                </a:solidFill>
                <a:latin typeface="Arial Black" pitchFamily="34" charset="0"/>
              </a:rPr>
              <a:t>( LIFETIME BROADENING)</a:t>
            </a:r>
            <a:br>
              <a:rPr lang="en-IN" sz="2400" dirty="0" smtClean="0">
                <a:solidFill>
                  <a:srgbClr val="00FF00"/>
                </a:solidFill>
                <a:latin typeface="Arial Black" pitchFamily="34" charset="0"/>
              </a:rPr>
            </a:br>
            <a:r>
              <a:rPr lang="en-IN" sz="2400" dirty="0" smtClean="0">
                <a:solidFill>
                  <a:srgbClr val="00FF00"/>
                </a:solidFill>
                <a:latin typeface="Arial Black" pitchFamily="34" charset="0"/>
              </a:rPr>
              <a:t/>
            </a:r>
            <a:br>
              <a:rPr lang="en-IN" sz="2400" dirty="0" smtClean="0">
                <a:solidFill>
                  <a:srgbClr val="00FF00"/>
                </a:solidFill>
                <a:latin typeface="Arial Black" pitchFamily="34" charset="0"/>
              </a:rPr>
            </a:br>
            <a:r>
              <a:rPr lang="en-IN" sz="2400" dirty="0" smtClean="0">
                <a:solidFill>
                  <a:schemeClr val="tx1"/>
                </a:solidFill>
                <a:latin typeface="Arial Black" pitchFamily="34" charset="0"/>
              </a:rPr>
              <a:t>iii) upon natural lifetime limit </a:t>
            </a:r>
            <a:r>
              <a:rPr lang="en-IN" sz="2400" dirty="0" smtClean="0">
                <a:solidFill>
                  <a:srgbClr val="00FF00"/>
                </a:solidFill>
                <a:latin typeface="Arial Black" pitchFamily="34" charset="0"/>
              </a:rPr>
              <a:t>(NATURAL LIFETIME BROADENING) </a:t>
            </a:r>
            <a:endParaRPr lang="en-IN" sz="2400" dirty="0">
              <a:solidFill>
                <a:srgbClr val="00FF00"/>
              </a:solidFill>
              <a:latin typeface="Arial Black"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8229600" cy="5976664"/>
          </a:xfrm>
        </p:spPr>
        <p:txBody>
          <a:bodyPr>
            <a:normAutofit fontScale="90000"/>
          </a:bodyPr>
          <a:lstStyle/>
          <a:p>
            <a:pPr algn="l">
              <a:buClr>
                <a:schemeClr val="tx1"/>
              </a:buClr>
            </a:pPr>
            <a:r>
              <a:rPr lang="en-IN" sz="2400" dirty="0" smtClean="0">
                <a:solidFill>
                  <a:schemeClr val="tx1"/>
                </a:solidFill>
                <a:latin typeface="Arial Black" pitchFamily="34" charset="0"/>
              </a:rPr>
              <a:t> </a:t>
            </a:r>
            <a:br>
              <a:rPr lang="en-IN" sz="2400" dirty="0" smtClean="0">
                <a:solidFill>
                  <a:schemeClr val="tx1"/>
                </a:solidFill>
                <a:latin typeface="Arial Black" pitchFamily="34" charset="0"/>
              </a:rPr>
            </a:br>
            <a:r>
              <a:rPr lang="en-IN" sz="2400" dirty="0" smtClean="0">
                <a:solidFill>
                  <a:schemeClr val="tx1"/>
                </a:solidFill>
                <a:latin typeface="Arial Black" pitchFamily="34" charset="0"/>
              </a:rPr>
              <a:t> </a:t>
            </a:r>
            <a:r>
              <a:rPr lang="en-IN" sz="2400" dirty="0" smtClean="0">
                <a:solidFill>
                  <a:srgbClr val="FF0000"/>
                </a:solidFill>
                <a:latin typeface="Arial Black" pitchFamily="34" charset="0"/>
              </a:rPr>
              <a:t>DOPPLER BROADENING</a:t>
            </a:r>
            <a:r>
              <a:rPr lang="en-IN" sz="2400" dirty="0" smtClean="0">
                <a:latin typeface="Arial Black" pitchFamily="34" charset="0"/>
              </a:rPr>
              <a:t/>
            </a:r>
            <a:br>
              <a:rPr lang="en-IN" sz="2400" dirty="0" smtClean="0">
                <a:latin typeface="Arial Black" pitchFamily="34" charset="0"/>
              </a:rPr>
            </a:br>
            <a:r>
              <a:rPr lang="en-IN" sz="2400" dirty="0">
                <a:latin typeface="Arial Black" pitchFamily="34" charset="0"/>
              </a:rPr>
              <a:t/>
            </a:r>
            <a:br>
              <a:rPr lang="en-IN" sz="2400" dirty="0">
                <a:latin typeface="Arial Black" pitchFamily="34" charset="0"/>
              </a:rPr>
            </a:br>
            <a:r>
              <a:rPr lang="en-IN" sz="2400" dirty="0" smtClean="0"/>
              <a:t> </a:t>
            </a:r>
            <a:r>
              <a:rPr lang="en-IN" sz="2700" dirty="0" smtClean="0">
                <a:solidFill>
                  <a:schemeClr val="tx1"/>
                </a:solidFill>
                <a:latin typeface="Arial Black" pitchFamily="34" charset="0"/>
              </a:rPr>
              <a:t>It </a:t>
            </a:r>
            <a:r>
              <a:rPr lang="en-IN" sz="2700" dirty="0">
                <a:solidFill>
                  <a:schemeClr val="tx1"/>
                </a:solidFill>
                <a:latin typeface="Arial Black" pitchFamily="34" charset="0"/>
              </a:rPr>
              <a:t>is named after </a:t>
            </a:r>
            <a:r>
              <a:rPr lang="en-IN" sz="2700" dirty="0" smtClean="0">
                <a:solidFill>
                  <a:schemeClr val="tx1"/>
                </a:solidFill>
                <a:latin typeface="Arial Black" pitchFamily="34" charset="0"/>
              </a:rPr>
              <a:t>an </a:t>
            </a:r>
            <a:r>
              <a:rPr lang="en-IN" sz="2700" u="sng" dirty="0" smtClean="0">
                <a:solidFill>
                  <a:srgbClr val="0070C0"/>
                </a:solidFill>
                <a:latin typeface="Arial Black" pitchFamily="34" charset="0"/>
                <a:hlinkClick r:id="rId2" tooltip="Austria"/>
              </a:rPr>
              <a:t>Austrian</a:t>
            </a:r>
            <a:r>
              <a:rPr lang="en-IN" sz="2700" dirty="0">
                <a:solidFill>
                  <a:srgbClr val="0070C0"/>
                </a:solidFill>
                <a:latin typeface="Arial Black" pitchFamily="34" charset="0"/>
              </a:rPr>
              <a:t> </a:t>
            </a:r>
            <a:r>
              <a:rPr lang="en-IN" sz="2700" dirty="0" smtClean="0">
                <a:solidFill>
                  <a:schemeClr val="tx1"/>
                </a:solidFill>
                <a:latin typeface="Arial Black" pitchFamily="34" charset="0"/>
              </a:rPr>
              <a:t>physicist</a:t>
            </a:r>
            <a:r>
              <a:rPr lang="en-IN" sz="2700" dirty="0" smtClean="0">
                <a:latin typeface="Arial Black" pitchFamily="34" charset="0"/>
              </a:rPr>
              <a:t/>
            </a:r>
            <a:br>
              <a:rPr lang="en-IN" sz="2700" dirty="0" smtClean="0">
                <a:latin typeface="Arial Black" pitchFamily="34" charset="0"/>
              </a:rPr>
            </a:br>
            <a:r>
              <a:rPr lang="en-IN" sz="2700" dirty="0">
                <a:latin typeface="Arial Black" pitchFamily="34" charset="0"/>
              </a:rPr>
              <a:t> </a:t>
            </a:r>
            <a:r>
              <a:rPr lang="en-IN" sz="2700" u="sng" dirty="0" smtClean="0">
                <a:latin typeface="Arial Black" pitchFamily="34" charset="0"/>
                <a:hlinkClick r:id="rId3" tooltip="Christian Doppler"/>
              </a:rPr>
              <a:t>Christian </a:t>
            </a:r>
            <a:r>
              <a:rPr lang="en-IN" sz="2700" u="sng" dirty="0">
                <a:latin typeface="Arial Black" pitchFamily="34" charset="0"/>
                <a:hlinkClick r:id="rId3" tooltip="Christian Doppler"/>
              </a:rPr>
              <a:t>Doppler</a:t>
            </a:r>
            <a:r>
              <a:rPr lang="en-IN" sz="2700" dirty="0">
                <a:latin typeface="Arial Black" pitchFamily="34" charset="0"/>
              </a:rPr>
              <a:t>, </a:t>
            </a:r>
            <a:r>
              <a:rPr lang="en-IN" sz="2700" dirty="0">
                <a:solidFill>
                  <a:schemeClr val="tx1"/>
                </a:solidFill>
                <a:latin typeface="Arial Black" pitchFamily="34" charset="0"/>
              </a:rPr>
              <a:t>who proposed it in 1842 in</a:t>
            </a:r>
            <a:r>
              <a:rPr lang="en-IN" sz="2700" dirty="0">
                <a:latin typeface="Arial Black" pitchFamily="34" charset="0"/>
              </a:rPr>
              <a:t> </a:t>
            </a:r>
            <a:r>
              <a:rPr lang="en-IN" sz="2700" u="sng" dirty="0" smtClean="0">
                <a:latin typeface="Arial Black" pitchFamily="34" charset="0"/>
                <a:hlinkClick r:id="rId4" tooltip="Prague"/>
              </a:rPr>
              <a:t>Prague</a:t>
            </a:r>
            <a:r>
              <a:rPr lang="en-IN" sz="2700" dirty="0" smtClean="0">
                <a:latin typeface="Arial Black" pitchFamily="34" charset="0"/>
              </a:rPr>
              <a:t>.</a:t>
            </a:r>
            <a:br>
              <a:rPr lang="en-IN" sz="2700" dirty="0" smtClean="0">
                <a:latin typeface="Arial Black" pitchFamily="34" charset="0"/>
              </a:rPr>
            </a:br>
            <a:r>
              <a:rPr lang="en-IN" sz="2700" dirty="0">
                <a:latin typeface="Arial Black" pitchFamily="34" charset="0"/>
              </a:rPr>
              <a:t/>
            </a:r>
            <a:br>
              <a:rPr lang="en-IN" sz="2700" dirty="0">
                <a:latin typeface="Arial Black" pitchFamily="34" charset="0"/>
              </a:rPr>
            </a:br>
            <a:r>
              <a:rPr lang="en-IN" sz="2700" dirty="0" smtClean="0">
                <a:latin typeface="Arial Black" pitchFamily="34" charset="0"/>
              </a:rPr>
              <a:t> </a:t>
            </a:r>
            <a:r>
              <a:rPr lang="en-IN" sz="2700" dirty="0" smtClean="0">
                <a:solidFill>
                  <a:schemeClr val="tx1"/>
                </a:solidFill>
                <a:latin typeface="Arial Black" pitchFamily="34" charset="0"/>
              </a:rPr>
              <a:t>The </a:t>
            </a:r>
            <a:r>
              <a:rPr lang="en-IN" sz="2700" b="1" dirty="0" smtClean="0">
                <a:solidFill>
                  <a:schemeClr val="tx1"/>
                </a:solidFill>
                <a:latin typeface="Arial Black" pitchFamily="34" charset="0"/>
              </a:rPr>
              <a:t>Doppler effect</a:t>
            </a:r>
            <a:r>
              <a:rPr lang="en-IN" sz="2700" dirty="0" smtClean="0">
                <a:solidFill>
                  <a:schemeClr val="tx1"/>
                </a:solidFill>
                <a:latin typeface="Arial Black" pitchFamily="34" charset="0"/>
              </a:rPr>
              <a:t> (or </a:t>
            </a:r>
            <a:r>
              <a:rPr lang="en-IN" sz="2700" b="1" dirty="0" smtClean="0">
                <a:solidFill>
                  <a:schemeClr val="tx1"/>
                </a:solidFill>
                <a:latin typeface="Arial Black" pitchFamily="34" charset="0"/>
              </a:rPr>
              <a:t>Doppler shift</a:t>
            </a:r>
            <a:r>
              <a:rPr lang="en-IN" sz="2700" dirty="0" smtClean="0">
                <a:solidFill>
                  <a:schemeClr val="tx1"/>
                </a:solidFill>
                <a:latin typeface="Arial Black" pitchFamily="34" charset="0"/>
              </a:rPr>
              <a:t>) is the change in</a:t>
            </a:r>
            <a:r>
              <a:rPr lang="en-IN" sz="2700" dirty="0" smtClean="0">
                <a:latin typeface="Arial Black" pitchFamily="34" charset="0"/>
              </a:rPr>
              <a:t> </a:t>
            </a:r>
            <a:r>
              <a:rPr lang="en-IN" sz="2700" u="sng" dirty="0" smtClean="0">
                <a:solidFill>
                  <a:srgbClr val="242CCC"/>
                </a:solidFill>
                <a:latin typeface="Arial Black" pitchFamily="34" charset="0"/>
                <a:hlinkClick r:id="rId5" tooltip="Frequency"/>
              </a:rPr>
              <a:t>frequency</a:t>
            </a:r>
            <a:r>
              <a:rPr lang="en-IN" sz="2700" dirty="0" smtClean="0">
                <a:latin typeface="Arial Black" pitchFamily="34" charset="0"/>
              </a:rPr>
              <a:t> </a:t>
            </a:r>
            <a:r>
              <a:rPr lang="en-IN" sz="2700" dirty="0" smtClean="0">
                <a:solidFill>
                  <a:schemeClr val="tx1"/>
                </a:solidFill>
                <a:latin typeface="Arial Black" pitchFamily="34" charset="0"/>
              </a:rPr>
              <a:t>of</a:t>
            </a:r>
            <a:r>
              <a:rPr lang="en-IN" sz="2700" dirty="0" smtClean="0">
                <a:solidFill>
                  <a:srgbClr val="00B0F0"/>
                </a:solidFill>
                <a:latin typeface="Arial Black" pitchFamily="34" charset="0"/>
              </a:rPr>
              <a:t> </a:t>
            </a:r>
            <a:r>
              <a:rPr lang="en-IN" sz="2700" dirty="0" smtClean="0">
                <a:solidFill>
                  <a:srgbClr val="242CCC"/>
                </a:solidFill>
                <a:latin typeface="Arial Black" pitchFamily="34" charset="0"/>
              </a:rPr>
              <a:t>absorbed or emitted radiation </a:t>
            </a:r>
            <a:r>
              <a:rPr lang="en-IN" sz="2700" dirty="0" smtClean="0">
                <a:solidFill>
                  <a:schemeClr val="tx1"/>
                </a:solidFill>
                <a:latin typeface="Arial Black" pitchFamily="34" charset="0"/>
              </a:rPr>
              <a:t>when the source is moving  towards  or away from the observer.</a:t>
            </a:r>
            <a:br>
              <a:rPr lang="en-IN" sz="2700" dirty="0" smtClean="0">
                <a:solidFill>
                  <a:schemeClr val="tx1"/>
                </a:solidFill>
                <a:latin typeface="Arial Black" pitchFamily="34" charset="0"/>
              </a:rPr>
            </a:br>
            <a:r>
              <a:rPr lang="en-IN" sz="2700" dirty="0">
                <a:solidFill>
                  <a:schemeClr val="tx1"/>
                </a:solidFill>
                <a:latin typeface="Arial Black" pitchFamily="34" charset="0"/>
              </a:rPr>
              <a:t/>
            </a:r>
            <a:br>
              <a:rPr lang="en-IN" sz="2700" dirty="0">
                <a:solidFill>
                  <a:schemeClr val="tx1"/>
                </a:solidFill>
                <a:latin typeface="Arial Black" pitchFamily="34" charset="0"/>
              </a:rPr>
            </a:br>
            <a:r>
              <a:rPr lang="en-IN" sz="2700" dirty="0" smtClean="0">
                <a:solidFill>
                  <a:schemeClr val="tx1"/>
                </a:solidFill>
                <a:latin typeface="Arial Black" pitchFamily="34" charset="0"/>
              </a:rPr>
              <a:t>It is observed in case of </a:t>
            </a:r>
            <a:r>
              <a:rPr lang="en-IN" sz="2700" dirty="0" smtClean="0">
                <a:solidFill>
                  <a:srgbClr val="242CCC"/>
                </a:solidFill>
                <a:latin typeface="Arial Black" pitchFamily="34" charset="0"/>
              </a:rPr>
              <a:t>gaseous samples </a:t>
            </a:r>
            <a:r>
              <a:rPr lang="en-IN" sz="2700" dirty="0" smtClean="0">
                <a:solidFill>
                  <a:schemeClr val="tx1"/>
                </a:solidFill>
                <a:latin typeface="Arial Black" pitchFamily="34" charset="0"/>
              </a:rPr>
              <a:t>as the molecules of the gases are in a state of continuous random motion. </a:t>
            </a:r>
            <a:r>
              <a:rPr lang="en-IN" sz="2700" dirty="0" smtClean="0">
                <a:solidFill>
                  <a:srgbClr val="002060"/>
                </a:solidFill>
                <a:latin typeface="Arial Black" pitchFamily="34" charset="0"/>
              </a:rPr>
              <a:t/>
            </a:r>
            <a:br>
              <a:rPr lang="en-IN" sz="2700" dirty="0" smtClean="0">
                <a:solidFill>
                  <a:srgbClr val="002060"/>
                </a:solidFill>
                <a:latin typeface="Arial Black" pitchFamily="34" charset="0"/>
              </a:rPr>
            </a:br>
            <a:r>
              <a:rPr lang="en-IN" sz="2700" dirty="0" smtClean="0">
                <a:solidFill>
                  <a:srgbClr val="002060"/>
                </a:solidFill>
                <a:latin typeface="Arial Black" pitchFamily="34" charset="0"/>
              </a:rPr>
              <a:t/>
            </a:r>
            <a:br>
              <a:rPr lang="en-IN" sz="2700" dirty="0" smtClean="0">
                <a:solidFill>
                  <a:srgbClr val="002060"/>
                </a:solidFill>
                <a:latin typeface="Arial Black" pitchFamily="34" charset="0"/>
              </a:rPr>
            </a:br>
            <a:r>
              <a:rPr lang="en-IN" sz="2700" dirty="0" smtClean="0">
                <a:solidFill>
                  <a:srgbClr val="002060"/>
                </a:solidFill>
                <a:latin typeface="Arial Black" pitchFamily="34" charset="0"/>
              </a:rPr>
              <a:t/>
            </a:r>
            <a:br>
              <a:rPr lang="en-IN" sz="2700" dirty="0" smtClean="0">
                <a:solidFill>
                  <a:srgbClr val="002060"/>
                </a:solidFill>
                <a:latin typeface="Arial Black" pitchFamily="34" charset="0"/>
              </a:rPr>
            </a:br>
            <a:endParaRPr lang="en-IN" sz="2700" dirty="0">
              <a:solidFill>
                <a:srgbClr val="002060"/>
              </a:solidFill>
              <a:latin typeface="Arial Black"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50706"/>
          </a:xfrm>
        </p:spPr>
        <p:txBody>
          <a:bodyPr>
            <a:normAutofit fontScale="90000"/>
          </a:bodyPr>
          <a:lstStyle/>
          <a:p>
            <a:r>
              <a:rPr lang="en-IN" sz="2400" dirty="0" smtClean="0">
                <a:solidFill>
                  <a:srgbClr val="FF0000"/>
                </a:solidFill>
              </a:rPr>
              <a:t>   </a:t>
            </a:r>
            <a:br>
              <a:rPr lang="en-IN" sz="2400" dirty="0" smtClean="0">
                <a:solidFill>
                  <a:srgbClr val="FF0000"/>
                </a:solidFill>
              </a:rPr>
            </a:br>
            <a:r>
              <a:rPr lang="en-IN" sz="2400" dirty="0" smtClean="0">
                <a:solidFill>
                  <a:srgbClr val="FF0000"/>
                </a:solidFill>
              </a:rPr>
              <a:t/>
            </a:r>
            <a:br>
              <a:rPr lang="en-IN" sz="2400" dirty="0" smtClean="0">
                <a:solidFill>
                  <a:srgbClr val="FF0000"/>
                </a:solidFill>
              </a:rPr>
            </a:br>
            <a:r>
              <a:rPr lang="en-IN" sz="2400" dirty="0" smtClean="0">
                <a:solidFill>
                  <a:srgbClr val="FF0000"/>
                </a:solidFill>
              </a:rPr>
              <a:t/>
            </a:r>
            <a:br>
              <a:rPr lang="en-IN" sz="2400" dirty="0" smtClean="0">
                <a:solidFill>
                  <a:srgbClr val="FF0000"/>
                </a:solidFill>
              </a:rPr>
            </a:br>
            <a:r>
              <a:rPr lang="en-IN" sz="2400" dirty="0" smtClean="0">
                <a:solidFill>
                  <a:srgbClr val="FF0000"/>
                </a:solidFill>
              </a:rPr>
              <a:t/>
            </a:r>
            <a:br>
              <a:rPr lang="en-IN" sz="2400" dirty="0" smtClean="0">
                <a:solidFill>
                  <a:srgbClr val="FF0000"/>
                </a:solidFill>
              </a:rPr>
            </a:br>
            <a:r>
              <a:rPr lang="en-IN" sz="2700" dirty="0" smtClean="0">
                <a:solidFill>
                  <a:srgbClr val="002060"/>
                </a:solidFill>
                <a:latin typeface="Arial Black" pitchFamily="34" charset="0"/>
              </a:rPr>
              <a:t> </a:t>
            </a:r>
            <a:r>
              <a:rPr lang="en-IN" sz="2700" dirty="0" smtClean="0">
                <a:solidFill>
                  <a:schemeClr val="tx1"/>
                </a:solidFill>
                <a:latin typeface="Arial Black" pitchFamily="34" charset="0"/>
              </a:rPr>
              <a:t>If the source emitting the radiation is moving away from the observer or the observing instrument with a </a:t>
            </a:r>
            <a:r>
              <a:rPr lang="en-IN" sz="2700" dirty="0" smtClean="0">
                <a:solidFill>
                  <a:srgbClr val="242CCC"/>
                </a:solidFill>
                <a:latin typeface="Arial Black" pitchFamily="34" charset="0"/>
              </a:rPr>
              <a:t>velocity ‘v’</a:t>
            </a:r>
            <a:r>
              <a:rPr lang="en-IN" sz="2700" dirty="0" smtClean="0">
                <a:solidFill>
                  <a:srgbClr val="002060"/>
                </a:solidFill>
                <a:latin typeface="Arial Black" pitchFamily="34" charset="0"/>
              </a:rPr>
              <a:t> </a:t>
            </a:r>
            <a:r>
              <a:rPr lang="en-IN" sz="2700" dirty="0" smtClean="0">
                <a:solidFill>
                  <a:schemeClr val="tx1"/>
                </a:solidFill>
                <a:latin typeface="Arial Black" pitchFamily="34" charset="0"/>
              </a:rPr>
              <a:t>, then the observer or instrument detects the radiation of </a:t>
            </a:r>
            <a:r>
              <a:rPr lang="en-IN" sz="2700" dirty="0" smtClean="0">
                <a:solidFill>
                  <a:srgbClr val="242CCC"/>
                </a:solidFill>
                <a:latin typeface="Arial Black" pitchFamily="34" charset="0"/>
              </a:rPr>
              <a:t>frequency</a:t>
            </a:r>
            <a:r>
              <a:rPr lang="en-IN" sz="2700" dirty="0" smtClean="0">
                <a:solidFill>
                  <a:srgbClr val="002060"/>
                </a:solidFill>
                <a:latin typeface="Arial Black" pitchFamily="34" charset="0"/>
              </a:rPr>
              <a:t> </a:t>
            </a:r>
            <a:r>
              <a:rPr lang="en-IN" sz="2700" dirty="0" smtClean="0">
                <a:solidFill>
                  <a:srgbClr val="242CCC"/>
                </a:solidFill>
                <a:latin typeface="Arial Black" pitchFamily="34" charset="0"/>
              </a:rPr>
              <a:t>f’</a:t>
            </a:r>
            <a:br>
              <a:rPr lang="en-IN" sz="2700" dirty="0" smtClean="0">
                <a:solidFill>
                  <a:srgbClr val="242CCC"/>
                </a:solidFill>
                <a:latin typeface="Arial Black" pitchFamily="34" charset="0"/>
              </a:rPr>
            </a:br>
            <a:r>
              <a:rPr lang="en-IN" sz="2700" dirty="0" smtClean="0">
                <a:solidFill>
                  <a:srgbClr val="242CCC"/>
                </a:solidFill>
                <a:latin typeface="Arial Black" pitchFamily="34" charset="0"/>
              </a:rPr>
              <a:t>                           </a:t>
            </a:r>
            <a:r>
              <a:rPr lang="en-IN" sz="2700" dirty="0" smtClean="0">
                <a:solidFill>
                  <a:srgbClr val="FF0000"/>
                </a:solidFill>
                <a:latin typeface="Arial Black" pitchFamily="34" charset="0"/>
              </a:rPr>
              <a:t> f’ = f/1+ v/c</a:t>
            </a:r>
            <a:r>
              <a:rPr lang="en-IN" sz="2700" dirty="0" smtClean="0">
                <a:latin typeface="Arial Black" pitchFamily="34" charset="0"/>
              </a:rPr>
              <a:t/>
            </a:r>
            <a:br>
              <a:rPr lang="en-IN" sz="2700" dirty="0" smtClean="0">
                <a:latin typeface="Arial Black" pitchFamily="34" charset="0"/>
              </a:rPr>
            </a:br>
            <a:r>
              <a:rPr lang="en-IN" sz="2700" dirty="0" smtClean="0">
                <a:latin typeface="Arial Black" pitchFamily="34" charset="0"/>
              </a:rPr>
              <a:t/>
            </a:r>
            <a:br>
              <a:rPr lang="en-IN" sz="2700" dirty="0" smtClean="0">
                <a:latin typeface="Arial Black" pitchFamily="34" charset="0"/>
              </a:rPr>
            </a:br>
            <a:r>
              <a:rPr lang="en-IN" sz="2700" dirty="0" smtClean="0">
                <a:solidFill>
                  <a:schemeClr val="tx1"/>
                </a:solidFill>
                <a:latin typeface="Arial Black" pitchFamily="34" charset="0"/>
              </a:rPr>
              <a:t>where f’ is frequency of radiation detected by the observer</a:t>
            </a:r>
            <a:br>
              <a:rPr lang="en-IN" sz="2700" dirty="0" smtClean="0">
                <a:solidFill>
                  <a:schemeClr val="tx1"/>
                </a:solidFill>
                <a:latin typeface="Arial Black" pitchFamily="34" charset="0"/>
              </a:rPr>
            </a:br>
            <a:r>
              <a:rPr lang="en-IN" sz="2700" dirty="0" smtClean="0">
                <a:solidFill>
                  <a:schemeClr val="tx1"/>
                </a:solidFill>
                <a:latin typeface="Arial Black" pitchFamily="34" charset="0"/>
              </a:rPr>
              <a:t> f is the frequency emitted by the source</a:t>
            </a:r>
            <a:br>
              <a:rPr lang="en-IN" sz="2700" dirty="0" smtClean="0">
                <a:solidFill>
                  <a:schemeClr val="tx1"/>
                </a:solidFill>
                <a:latin typeface="Arial Black" pitchFamily="34" charset="0"/>
              </a:rPr>
            </a:br>
            <a:r>
              <a:rPr lang="en-IN" sz="2700" dirty="0">
                <a:solidFill>
                  <a:schemeClr val="tx1"/>
                </a:solidFill>
                <a:latin typeface="Arial Black" pitchFamily="34" charset="0"/>
              </a:rPr>
              <a:t> </a:t>
            </a:r>
            <a:r>
              <a:rPr lang="en-IN" sz="2700" dirty="0" smtClean="0">
                <a:solidFill>
                  <a:schemeClr val="tx1"/>
                </a:solidFill>
                <a:latin typeface="Arial Black" pitchFamily="34" charset="0"/>
              </a:rPr>
              <a:t>v is the velocity of the radiation</a:t>
            </a:r>
            <a:br>
              <a:rPr lang="en-IN" sz="2700" dirty="0" smtClean="0">
                <a:solidFill>
                  <a:schemeClr val="tx1"/>
                </a:solidFill>
                <a:latin typeface="Arial Black" pitchFamily="34" charset="0"/>
              </a:rPr>
            </a:br>
            <a:r>
              <a:rPr lang="en-IN" sz="2700" dirty="0">
                <a:solidFill>
                  <a:schemeClr val="tx1"/>
                </a:solidFill>
                <a:latin typeface="Arial Black" pitchFamily="34" charset="0"/>
              </a:rPr>
              <a:t> </a:t>
            </a:r>
            <a:r>
              <a:rPr lang="en-IN" sz="2700" dirty="0" smtClean="0">
                <a:solidFill>
                  <a:schemeClr val="tx1"/>
                </a:solidFill>
                <a:latin typeface="Arial Black" pitchFamily="34" charset="0"/>
              </a:rPr>
              <a:t>and c is velocity of  light</a:t>
            </a:r>
            <a:r>
              <a:rPr lang="en-IN" sz="2700" dirty="0" smtClean="0">
                <a:latin typeface="Arial Black" pitchFamily="34" charset="0"/>
              </a:rPr>
              <a:t/>
            </a:r>
            <a:br>
              <a:rPr lang="en-IN" sz="2700" dirty="0" smtClean="0">
                <a:latin typeface="Arial Black" pitchFamily="34" charset="0"/>
              </a:rPr>
            </a:br>
            <a:r>
              <a:rPr lang="en-IN" sz="2700" dirty="0">
                <a:latin typeface="Arial Black" pitchFamily="34" charset="0"/>
              </a:rPr>
              <a:t/>
            </a:r>
            <a:br>
              <a:rPr lang="en-IN" sz="2700" dirty="0">
                <a:latin typeface="Arial Black" pitchFamily="34" charset="0"/>
              </a:rPr>
            </a:br>
            <a:r>
              <a:rPr lang="en-IN" sz="2700" dirty="0" smtClean="0">
                <a:solidFill>
                  <a:schemeClr val="tx1"/>
                </a:solidFill>
                <a:latin typeface="Arial Black" pitchFamily="34" charset="0"/>
              </a:rPr>
              <a:t>If the source emitting the radiation is moving away from the observer or the observing instrument , then the observer or instrument detects the radiation of</a:t>
            </a:r>
            <a:r>
              <a:rPr lang="en-IN" sz="2700" dirty="0" smtClean="0">
                <a:solidFill>
                  <a:srgbClr val="002060"/>
                </a:solidFill>
                <a:latin typeface="Arial Black" pitchFamily="34" charset="0"/>
              </a:rPr>
              <a:t> </a:t>
            </a:r>
            <a:r>
              <a:rPr lang="en-IN" sz="2700" dirty="0" smtClean="0">
                <a:solidFill>
                  <a:srgbClr val="242CCC"/>
                </a:solidFill>
                <a:latin typeface="Arial Black" pitchFamily="34" charset="0"/>
              </a:rPr>
              <a:t>frequency</a:t>
            </a:r>
            <a:r>
              <a:rPr lang="en-IN" sz="2700" dirty="0" smtClean="0">
                <a:solidFill>
                  <a:srgbClr val="002060"/>
                </a:solidFill>
                <a:latin typeface="Arial Black" pitchFamily="34" charset="0"/>
              </a:rPr>
              <a:t> </a:t>
            </a:r>
            <a:r>
              <a:rPr lang="en-IN" sz="2700" dirty="0" smtClean="0">
                <a:solidFill>
                  <a:srgbClr val="242CCC"/>
                </a:solidFill>
                <a:latin typeface="Arial Black" pitchFamily="34" charset="0"/>
              </a:rPr>
              <a:t>f’</a:t>
            </a:r>
            <a:r>
              <a:rPr lang="en-IN" sz="2700" dirty="0" smtClean="0">
                <a:solidFill>
                  <a:srgbClr val="002060"/>
                </a:solidFill>
                <a:latin typeface="Arial Black" pitchFamily="34" charset="0"/>
              </a:rPr>
              <a:t/>
            </a:r>
            <a:br>
              <a:rPr lang="en-IN" sz="2700" dirty="0" smtClean="0">
                <a:solidFill>
                  <a:srgbClr val="002060"/>
                </a:solidFill>
                <a:latin typeface="Arial Black" pitchFamily="34" charset="0"/>
              </a:rPr>
            </a:br>
            <a:r>
              <a:rPr lang="en-IN" sz="2700" dirty="0" smtClean="0">
                <a:latin typeface="Arial Black" pitchFamily="34" charset="0"/>
              </a:rPr>
              <a:t/>
            </a:r>
            <a:br>
              <a:rPr lang="en-IN" sz="2700" dirty="0" smtClean="0">
                <a:latin typeface="Arial Black" pitchFamily="34" charset="0"/>
              </a:rPr>
            </a:br>
            <a:r>
              <a:rPr lang="en-IN" sz="2700" dirty="0" smtClean="0">
                <a:solidFill>
                  <a:srgbClr val="FF0000"/>
                </a:solidFill>
                <a:latin typeface="Arial Black" pitchFamily="34" charset="0"/>
              </a:rPr>
              <a:t> </a:t>
            </a:r>
            <a:br>
              <a:rPr lang="en-IN" sz="2700" dirty="0" smtClean="0">
                <a:solidFill>
                  <a:srgbClr val="FF0000"/>
                </a:solidFill>
                <a:latin typeface="Arial Black" pitchFamily="34" charset="0"/>
              </a:rPr>
            </a:br>
            <a:r>
              <a:rPr lang="en-IN" sz="2700" dirty="0">
                <a:solidFill>
                  <a:srgbClr val="FF0000"/>
                </a:solidFill>
                <a:latin typeface="Arial Black" pitchFamily="34" charset="0"/>
              </a:rPr>
              <a:t/>
            </a:r>
            <a:br>
              <a:rPr lang="en-IN" sz="2700" dirty="0">
                <a:solidFill>
                  <a:srgbClr val="FF0000"/>
                </a:solidFill>
                <a:latin typeface="Arial Black" pitchFamily="34" charset="0"/>
              </a:rPr>
            </a:br>
            <a:endParaRPr lang="en-IN" sz="2700" dirty="0">
              <a:latin typeface="Arial Black"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06690"/>
          </a:xfrm>
        </p:spPr>
        <p:txBody>
          <a:bodyPr>
            <a:normAutofit fontScale="90000"/>
          </a:bodyPr>
          <a:lstStyle/>
          <a:p>
            <a:r>
              <a:rPr lang="en-IN" sz="2400" dirty="0" smtClean="0">
                <a:solidFill>
                  <a:srgbClr val="FF0000"/>
                </a:solidFill>
                <a:latin typeface="Arial Black" pitchFamily="34" charset="0"/>
              </a:rPr>
              <a:t>                               f’ = f/1- v/c </a:t>
            </a:r>
            <a:br>
              <a:rPr lang="en-IN" sz="2400" dirty="0" smtClean="0">
                <a:solidFill>
                  <a:srgbClr val="FF0000"/>
                </a:solidFill>
                <a:latin typeface="Arial Black" pitchFamily="34" charset="0"/>
              </a:rPr>
            </a:br>
            <a:r>
              <a:rPr lang="en-IN" sz="2400" dirty="0" smtClean="0">
                <a:solidFill>
                  <a:srgbClr val="FF0000"/>
                </a:solidFill>
                <a:latin typeface="Arial Black" pitchFamily="34" charset="0"/>
              </a:rPr>
              <a:t/>
            </a:r>
            <a:br>
              <a:rPr lang="en-IN" sz="2400" dirty="0" smtClean="0">
                <a:solidFill>
                  <a:srgbClr val="FF0000"/>
                </a:solidFill>
                <a:latin typeface="Arial Black" pitchFamily="34" charset="0"/>
              </a:rPr>
            </a:br>
            <a:r>
              <a:rPr lang="en-IN" sz="2700" dirty="0" smtClean="0">
                <a:solidFill>
                  <a:schemeClr val="tx1"/>
                </a:solidFill>
                <a:latin typeface="Arial Black" pitchFamily="34" charset="0"/>
              </a:rPr>
              <a:t>The difference </a:t>
            </a:r>
            <a:r>
              <a:rPr lang="en-IN" sz="2700" dirty="0" smtClean="0">
                <a:solidFill>
                  <a:srgbClr val="FF0000"/>
                </a:solidFill>
                <a:latin typeface="Arial Black" pitchFamily="34" charset="0"/>
              </a:rPr>
              <a:t>f-f’ = </a:t>
            </a:r>
            <a:r>
              <a:rPr lang="el-GR" sz="2700" dirty="0" smtClean="0">
                <a:solidFill>
                  <a:srgbClr val="FF0000"/>
                </a:solidFill>
                <a:latin typeface="Arial Black" pitchFamily="34" charset="0"/>
              </a:rPr>
              <a:t>δ</a:t>
            </a:r>
            <a:r>
              <a:rPr lang="en-IN" sz="2700" dirty="0" smtClean="0">
                <a:solidFill>
                  <a:srgbClr val="FF0000"/>
                </a:solidFill>
                <a:latin typeface="Arial Black" pitchFamily="34" charset="0"/>
              </a:rPr>
              <a:t>f </a:t>
            </a:r>
            <a:r>
              <a:rPr lang="en-IN" sz="2700" dirty="0" smtClean="0">
                <a:solidFill>
                  <a:schemeClr val="tx1"/>
                </a:solidFill>
                <a:latin typeface="Arial Black" pitchFamily="34" charset="0"/>
              </a:rPr>
              <a:t>is called </a:t>
            </a:r>
            <a:r>
              <a:rPr lang="en-IN" sz="2700" u="sng" dirty="0" smtClean="0">
                <a:solidFill>
                  <a:srgbClr val="00FF00"/>
                </a:solidFill>
                <a:latin typeface="Arial Black" pitchFamily="34" charset="0"/>
              </a:rPr>
              <a:t>Doppler shift or broadening </a:t>
            </a:r>
            <a:r>
              <a:rPr lang="en-IN" sz="2700" u="sng" dirty="0">
                <a:solidFill>
                  <a:srgbClr val="00FF00"/>
                </a:solidFill>
                <a:latin typeface="Arial Black" pitchFamily="34" charset="0"/>
              </a:rPr>
              <a:t/>
            </a:r>
            <a:br>
              <a:rPr lang="en-IN" sz="2700" u="sng" dirty="0">
                <a:solidFill>
                  <a:srgbClr val="00FF00"/>
                </a:solidFill>
                <a:latin typeface="Arial Black" pitchFamily="34" charset="0"/>
              </a:rPr>
            </a:br>
            <a:r>
              <a:rPr lang="en-IN" sz="2700" u="sng" dirty="0" smtClean="0">
                <a:solidFill>
                  <a:srgbClr val="00FF00"/>
                </a:solidFill>
                <a:latin typeface="Arial Black" pitchFamily="34" charset="0"/>
              </a:rPr>
              <a:t> For  example: </a:t>
            </a:r>
            <a:r>
              <a:rPr lang="en-IN" sz="2400" u="sng" dirty="0" smtClean="0">
                <a:solidFill>
                  <a:srgbClr val="00FF00"/>
                </a:solidFill>
              </a:rPr>
              <a:t/>
            </a:r>
            <a:br>
              <a:rPr lang="en-IN" sz="2400" u="sng" dirty="0" smtClean="0">
                <a:solidFill>
                  <a:srgbClr val="00FF00"/>
                </a:solidFill>
              </a:rPr>
            </a:br>
            <a:r>
              <a:rPr lang="en-IN" sz="2400" u="sng" dirty="0" smtClean="0">
                <a:solidFill>
                  <a:srgbClr val="00FF00"/>
                </a:solidFill>
              </a:rPr>
              <a:t/>
            </a:r>
            <a:br>
              <a:rPr lang="en-IN" sz="2400" u="sng" dirty="0" smtClean="0">
                <a:solidFill>
                  <a:srgbClr val="00FF00"/>
                </a:solidFill>
              </a:rPr>
            </a:br>
            <a:r>
              <a:rPr lang="en-IN" sz="2400" u="sng" dirty="0">
                <a:solidFill>
                  <a:srgbClr val="00FF00"/>
                </a:solidFill>
              </a:rPr>
              <a:t/>
            </a:r>
            <a:br>
              <a:rPr lang="en-IN" sz="2400" u="sng" dirty="0">
                <a:solidFill>
                  <a:srgbClr val="00FF00"/>
                </a:solidFill>
              </a:rPr>
            </a:br>
            <a:r>
              <a:rPr lang="en-IN" sz="2400" u="sng" dirty="0" smtClean="0">
                <a:solidFill>
                  <a:srgbClr val="00FF00"/>
                </a:solidFill>
              </a:rPr>
              <a:t/>
            </a:r>
            <a:br>
              <a:rPr lang="en-IN" sz="2400" u="sng" dirty="0" smtClean="0">
                <a:solidFill>
                  <a:srgbClr val="00FF00"/>
                </a:solidFill>
              </a:rPr>
            </a:br>
            <a:r>
              <a:rPr lang="en-IN" sz="2400" u="sng" dirty="0">
                <a:solidFill>
                  <a:srgbClr val="00FF00"/>
                </a:solidFill>
              </a:rPr>
              <a:t/>
            </a:r>
            <a:br>
              <a:rPr lang="en-IN" sz="2400" u="sng" dirty="0">
                <a:solidFill>
                  <a:srgbClr val="00FF00"/>
                </a:solidFill>
              </a:rPr>
            </a:br>
            <a:r>
              <a:rPr lang="en-IN" sz="2400" u="sng" dirty="0" smtClean="0">
                <a:solidFill>
                  <a:srgbClr val="00FF00"/>
                </a:solidFill>
              </a:rPr>
              <a:t/>
            </a:r>
            <a:br>
              <a:rPr lang="en-IN" sz="2400" u="sng" dirty="0" smtClean="0">
                <a:solidFill>
                  <a:srgbClr val="00FF00"/>
                </a:solidFill>
              </a:rPr>
            </a:br>
            <a:r>
              <a:rPr lang="en-IN" sz="2400" u="sng" dirty="0">
                <a:solidFill>
                  <a:srgbClr val="00FF00"/>
                </a:solidFill>
              </a:rPr>
              <a:t/>
            </a:r>
            <a:br>
              <a:rPr lang="en-IN" sz="2400" u="sng" dirty="0">
                <a:solidFill>
                  <a:srgbClr val="00FF00"/>
                </a:solidFill>
              </a:rPr>
            </a:br>
            <a:r>
              <a:rPr lang="en-IN" sz="2400" u="sng" dirty="0" smtClean="0">
                <a:solidFill>
                  <a:srgbClr val="00FF00"/>
                </a:solidFill>
              </a:rPr>
              <a:t/>
            </a:r>
            <a:br>
              <a:rPr lang="en-IN" sz="2400" u="sng" dirty="0" smtClean="0">
                <a:solidFill>
                  <a:srgbClr val="00FF00"/>
                </a:solidFill>
              </a:rPr>
            </a:br>
            <a:r>
              <a:rPr lang="en-IN" sz="2400" u="sng" dirty="0">
                <a:solidFill>
                  <a:srgbClr val="00FF00"/>
                </a:solidFill>
              </a:rPr>
              <a:t/>
            </a:r>
            <a:br>
              <a:rPr lang="en-IN" sz="2400" u="sng" dirty="0">
                <a:solidFill>
                  <a:srgbClr val="00FF00"/>
                </a:solidFill>
              </a:rPr>
            </a:br>
            <a:r>
              <a:rPr lang="en-IN" sz="2400" u="sng" dirty="0" smtClean="0">
                <a:solidFill>
                  <a:srgbClr val="00FF00"/>
                </a:solidFill>
              </a:rPr>
              <a:t/>
            </a:r>
            <a:br>
              <a:rPr lang="en-IN" sz="2400" u="sng" dirty="0" smtClean="0">
                <a:solidFill>
                  <a:srgbClr val="00FF00"/>
                </a:solidFill>
              </a:rPr>
            </a:br>
            <a:r>
              <a:rPr lang="en-IN" sz="2400" u="sng" dirty="0" smtClean="0">
                <a:solidFill>
                  <a:srgbClr val="00FF00"/>
                </a:solidFill>
              </a:rPr>
              <a:t/>
            </a:r>
            <a:br>
              <a:rPr lang="en-IN" sz="2400" u="sng" dirty="0" smtClean="0">
                <a:solidFill>
                  <a:srgbClr val="00FF00"/>
                </a:solidFill>
              </a:rPr>
            </a:br>
            <a:r>
              <a:rPr lang="en-IN" sz="2400" dirty="0"/>
              <a:t/>
            </a:r>
            <a:br>
              <a:rPr lang="en-IN" sz="2400" dirty="0"/>
            </a:br>
            <a:endParaRPr lang="en-IN" sz="2400" u="sng" dirty="0">
              <a:solidFill>
                <a:srgbClr val="00FF00"/>
              </a:solidFill>
            </a:endParaRPr>
          </a:p>
        </p:txBody>
      </p:sp>
      <p:pic>
        <p:nvPicPr>
          <p:cNvPr id="3" name="Picture 7"/>
          <p:cNvPicPr>
            <a:picLocks noChangeAspect="1" noChangeArrowheads="1"/>
          </p:cNvPicPr>
          <p:nvPr/>
        </p:nvPicPr>
        <p:blipFill>
          <a:blip r:embed="rId2" cstate="print"/>
          <a:srcRect/>
          <a:stretch>
            <a:fillRect/>
          </a:stretch>
        </p:blipFill>
        <p:spPr bwMode="auto">
          <a:xfrm>
            <a:off x="395536" y="2393505"/>
            <a:ext cx="8424936" cy="44644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50706"/>
          </a:xfrm>
        </p:spPr>
        <p:txBody>
          <a:bodyPr>
            <a:normAutofit fontScale="90000"/>
          </a:bodyPr>
          <a:lstStyle/>
          <a:p>
            <a:r>
              <a:rPr lang="en-IN" sz="2700" dirty="0" smtClean="0">
                <a:solidFill>
                  <a:schemeClr val="tx1"/>
                </a:solidFill>
                <a:latin typeface="Arial Black" pitchFamily="34" charset="0"/>
              </a:rPr>
              <a:t>When the source of the waves is moving toward the observer, each successive wave</a:t>
            </a:r>
            <a:r>
              <a:rPr lang="en-IN" sz="2700" dirty="0" smtClean="0">
                <a:latin typeface="Arial Black" pitchFamily="34" charset="0"/>
              </a:rPr>
              <a:t>  </a:t>
            </a:r>
            <a:r>
              <a:rPr lang="en-IN" sz="2700" u="sng" dirty="0" smtClean="0">
                <a:solidFill>
                  <a:schemeClr val="accent2"/>
                </a:solidFill>
                <a:latin typeface="Arial Black" pitchFamily="34" charset="0"/>
                <a:hlinkClick r:id="rId2" tooltip="Crest (physics)"/>
              </a:rPr>
              <a:t>crest</a:t>
            </a:r>
            <a:r>
              <a:rPr lang="en-IN" sz="2700" u="sng" dirty="0" smtClean="0">
                <a:solidFill>
                  <a:schemeClr val="accent2"/>
                </a:solidFill>
                <a:latin typeface="Arial Black" pitchFamily="34" charset="0"/>
              </a:rPr>
              <a:t> </a:t>
            </a:r>
            <a:r>
              <a:rPr lang="en-IN" sz="2700" dirty="0" smtClean="0">
                <a:solidFill>
                  <a:schemeClr val="tx1"/>
                </a:solidFill>
                <a:latin typeface="Arial Black" pitchFamily="34" charset="0"/>
              </a:rPr>
              <a:t>is emitted from a position </a:t>
            </a:r>
            <a:r>
              <a:rPr lang="en-IN" sz="2700" u="sng" dirty="0" smtClean="0">
                <a:solidFill>
                  <a:srgbClr val="242CCC"/>
                </a:solidFill>
                <a:latin typeface="Arial Black" pitchFamily="34" charset="0"/>
              </a:rPr>
              <a:t>closer </a:t>
            </a:r>
            <a:r>
              <a:rPr lang="en-IN" sz="2700" dirty="0" smtClean="0">
                <a:solidFill>
                  <a:schemeClr val="tx1"/>
                </a:solidFill>
                <a:latin typeface="Arial Black" pitchFamily="34" charset="0"/>
              </a:rPr>
              <a:t>to the observer than the previous wave. Therefore, each wave takes</a:t>
            </a:r>
            <a:r>
              <a:rPr lang="en-IN" sz="2700" dirty="0" smtClean="0">
                <a:latin typeface="Arial Black" pitchFamily="34" charset="0"/>
              </a:rPr>
              <a:t> </a:t>
            </a:r>
            <a:r>
              <a:rPr lang="en-IN" sz="2700" u="sng" dirty="0" smtClean="0">
                <a:solidFill>
                  <a:srgbClr val="242CCC"/>
                </a:solidFill>
                <a:latin typeface="Arial Black" pitchFamily="34" charset="0"/>
              </a:rPr>
              <a:t>slightly less time </a:t>
            </a:r>
            <a:r>
              <a:rPr lang="en-IN" sz="2700" dirty="0" smtClean="0">
                <a:solidFill>
                  <a:schemeClr val="tx1"/>
                </a:solidFill>
                <a:latin typeface="Arial Black" pitchFamily="34" charset="0"/>
              </a:rPr>
              <a:t>to reach the observer than the previous wave. Hence, the time between the arrival of successive wave crests at the observer is</a:t>
            </a:r>
            <a:r>
              <a:rPr lang="en-IN" sz="2700" dirty="0" smtClean="0">
                <a:latin typeface="Arial Black" pitchFamily="34" charset="0"/>
              </a:rPr>
              <a:t> </a:t>
            </a:r>
            <a:r>
              <a:rPr lang="en-IN" sz="2700" u="sng" dirty="0" smtClean="0">
                <a:solidFill>
                  <a:srgbClr val="242CCC"/>
                </a:solidFill>
                <a:latin typeface="Arial Black" pitchFamily="34" charset="0"/>
              </a:rPr>
              <a:t>reduced</a:t>
            </a:r>
            <a:r>
              <a:rPr lang="en-IN" sz="2700" dirty="0" smtClean="0">
                <a:latin typeface="Arial Black" pitchFamily="34" charset="0"/>
              </a:rPr>
              <a:t>, </a:t>
            </a:r>
            <a:r>
              <a:rPr lang="en-IN" sz="2700" dirty="0" smtClean="0">
                <a:solidFill>
                  <a:schemeClr val="tx1"/>
                </a:solidFill>
                <a:latin typeface="Arial Black" pitchFamily="34" charset="0"/>
              </a:rPr>
              <a:t>causing an </a:t>
            </a:r>
            <a:r>
              <a:rPr lang="en-IN" sz="2700" u="sng" dirty="0" smtClean="0">
                <a:solidFill>
                  <a:srgbClr val="242CCC"/>
                </a:solidFill>
                <a:latin typeface="Arial Black" pitchFamily="34" charset="0"/>
              </a:rPr>
              <a:t>increase in the frequency</a:t>
            </a:r>
            <a:r>
              <a:rPr lang="en-IN" sz="2700" dirty="0" smtClean="0">
                <a:latin typeface="Arial Black" pitchFamily="34" charset="0"/>
              </a:rPr>
              <a:t>. </a:t>
            </a:r>
            <a:r>
              <a:rPr lang="en-IN" sz="2700" dirty="0" smtClean="0">
                <a:solidFill>
                  <a:schemeClr val="tx1"/>
                </a:solidFill>
                <a:latin typeface="Arial Black" pitchFamily="34" charset="0"/>
              </a:rPr>
              <a:t>While they are travelling, the distance between successive wave fronts is reduced, so the waves </a:t>
            </a:r>
            <a:r>
              <a:rPr lang="en-IN" sz="2700" dirty="0" smtClean="0">
                <a:solidFill>
                  <a:srgbClr val="FF0000"/>
                </a:solidFill>
                <a:latin typeface="Arial Black" pitchFamily="34" charset="0"/>
              </a:rPr>
              <a:t>"bunch together“.</a:t>
            </a:r>
            <a:r>
              <a:rPr lang="en-IN" sz="2700" dirty="0" smtClean="0">
                <a:latin typeface="Arial Black" pitchFamily="34" charset="0"/>
              </a:rPr>
              <a:t/>
            </a:r>
            <a:br>
              <a:rPr lang="en-IN" sz="2700" dirty="0" smtClean="0">
                <a:latin typeface="Arial Black" pitchFamily="34" charset="0"/>
              </a:rPr>
            </a:br>
            <a:r>
              <a:rPr lang="en-IN" sz="2700" dirty="0" smtClean="0">
                <a:latin typeface="Arial Black" pitchFamily="34" charset="0"/>
              </a:rPr>
              <a:t/>
            </a:r>
            <a:br>
              <a:rPr lang="en-IN" sz="2700" dirty="0" smtClean="0">
                <a:latin typeface="Arial Black" pitchFamily="34" charset="0"/>
              </a:rPr>
            </a:br>
            <a:r>
              <a:rPr lang="en-IN" sz="2700" dirty="0" smtClean="0">
                <a:solidFill>
                  <a:schemeClr val="tx1"/>
                </a:solidFill>
                <a:latin typeface="Arial Black" pitchFamily="34" charset="0"/>
              </a:rPr>
              <a:t>Conversely, if the source of waves is moving away from the observer, each wave is emitted from a position </a:t>
            </a:r>
            <a:r>
              <a:rPr lang="en-IN" sz="2700" u="sng" dirty="0" smtClean="0">
                <a:solidFill>
                  <a:srgbClr val="242CCC"/>
                </a:solidFill>
                <a:latin typeface="Arial Black" pitchFamily="34" charset="0"/>
              </a:rPr>
              <a:t>farther </a:t>
            </a:r>
            <a:r>
              <a:rPr lang="en-IN" sz="2700" dirty="0" smtClean="0">
                <a:solidFill>
                  <a:schemeClr val="tx1"/>
                </a:solidFill>
                <a:latin typeface="Arial Black" pitchFamily="34" charset="0"/>
              </a:rPr>
              <a:t>from the observer than </a:t>
            </a:r>
            <a:r>
              <a:rPr lang="en-IN" sz="2700" dirty="0" smtClean="0">
                <a:solidFill>
                  <a:srgbClr val="FF0000"/>
                </a:solidFill>
                <a:latin typeface="Arial Black" pitchFamily="34" charset="0"/>
              </a:rPr>
              <a:t>"spread out".</a:t>
            </a:r>
            <a:endParaRPr lang="en-IN" sz="2700" dirty="0">
              <a:latin typeface="Arial Black"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78698"/>
          </a:xfrm>
        </p:spPr>
        <p:txBody>
          <a:bodyPr anchor="t">
            <a:normAutofit fontScale="90000"/>
          </a:bodyPr>
          <a:lstStyle/>
          <a:p>
            <a:r>
              <a:rPr lang="en-IN" sz="2400" dirty="0" smtClean="0"/>
              <a:t/>
            </a:r>
            <a:br>
              <a:rPr lang="en-IN" sz="2400" dirty="0" smtClean="0"/>
            </a:br>
            <a:r>
              <a:rPr lang="en-IN" sz="2400" dirty="0" smtClean="0">
                <a:latin typeface="Arial Black" pitchFamily="34" charset="0"/>
              </a:rPr>
              <a:t> </a:t>
            </a:r>
            <a:r>
              <a:rPr lang="en-IN" sz="2400" dirty="0" smtClean="0">
                <a:solidFill>
                  <a:schemeClr val="tx1"/>
                </a:solidFill>
                <a:latin typeface="Arial Black" pitchFamily="34" charset="0"/>
              </a:rPr>
              <a:t>the previous wave, so the arrival time between successive waves is </a:t>
            </a:r>
            <a:r>
              <a:rPr lang="en-IN" sz="2400" u="sng" dirty="0" smtClean="0">
                <a:solidFill>
                  <a:srgbClr val="242CCC"/>
                </a:solidFill>
                <a:latin typeface="Arial Black" pitchFamily="34" charset="0"/>
              </a:rPr>
              <a:t>increased</a:t>
            </a:r>
            <a:r>
              <a:rPr lang="en-IN" sz="2400" dirty="0" smtClean="0">
                <a:latin typeface="Arial Black" pitchFamily="34" charset="0"/>
              </a:rPr>
              <a:t>, </a:t>
            </a:r>
            <a:r>
              <a:rPr lang="en-IN" sz="2400" u="sng" dirty="0" smtClean="0">
                <a:solidFill>
                  <a:schemeClr val="tx1"/>
                </a:solidFill>
                <a:latin typeface="Arial Black" pitchFamily="34" charset="0"/>
              </a:rPr>
              <a:t>reducing the frequency</a:t>
            </a:r>
            <a:r>
              <a:rPr lang="en-IN" sz="2400" dirty="0" smtClean="0">
                <a:solidFill>
                  <a:schemeClr val="tx1"/>
                </a:solidFill>
                <a:latin typeface="Arial Black" pitchFamily="34" charset="0"/>
              </a:rPr>
              <a:t>. The distance between successive wave fronts is then increased, so the waves. </a:t>
            </a:r>
            <a:r>
              <a:rPr lang="en-IN" sz="2400" dirty="0" smtClean="0">
                <a:latin typeface="Arial Black" pitchFamily="34" charset="0"/>
              </a:rPr>
              <a:t/>
            </a:r>
            <a:br>
              <a:rPr lang="en-IN" sz="2400" dirty="0" smtClean="0">
                <a:latin typeface="Arial Black" pitchFamily="34" charset="0"/>
              </a:rPr>
            </a:br>
            <a:r>
              <a:rPr lang="en-IN" sz="2400" dirty="0" smtClean="0">
                <a:latin typeface="Arial Black" pitchFamily="34" charset="0"/>
              </a:rPr>
              <a:t/>
            </a:r>
            <a:br>
              <a:rPr lang="en-IN" sz="2400" dirty="0" smtClean="0">
                <a:latin typeface="Arial Black" pitchFamily="34" charset="0"/>
              </a:rPr>
            </a:br>
            <a:r>
              <a:rPr lang="en-IN" sz="2700" dirty="0" smtClean="0">
                <a:solidFill>
                  <a:schemeClr val="tx1"/>
                </a:solidFill>
                <a:latin typeface="Arial Black" pitchFamily="34" charset="0"/>
              </a:rPr>
              <a:t>As  the  gas molecules  are  moving  in different  directions  with different  speeds, some towards and some away from the observer, so the spectral lines arise from all the resulting </a:t>
            </a:r>
            <a:r>
              <a:rPr lang="en-IN" sz="2700" dirty="0" smtClean="0">
                <a:solidFill>
                  <a:srgbClr val="00FF00"/>
                </a:solidFill>
                <a:latin typeface="Arial Black" pitchFamily="34" charset="0"/>
              </a:rPr>
              <a:t>DOPPLER SHIFTS.</a:t>
            </a:r>
            <a:br>
              <a:rPr lang="en-IN" sz="2700" dirty="0" smtClean="0">
                <a:solidFill>
                  <a:srgbClr val="00FF00"/>
                </a:solidFill>
                <a:latin typeface="Arial Black" pitchFamily="34" charset="0"/>
              </a:rPr>
            </a:br>
            <a:r>
              <a:rPr lang="en-IN" sz="2700" dirty="0" smtClean="0">
                <a:solidFill>
                  <a:srgbClr val="00FF00"/>
                </a:solidFill>
                <a:latin typeface="Arial Black" pitchFamily="34" charset="0"/>
              </a:rPr>
              <a:t/>
            </a:r>
            <a:br>
              <a:rPr lang="en-IN" sz="2700" dirty="0" smtClean="0">
                <a:solidFill>
                  <a:srgbClr val="00FF00"/>
                </a:solidFill>
                <a:latin typeface="Arial Black" pitchFamily="34" charset="0"/>
              </a:rPr>
            </a:br>
            <a:r>
              <a:rPr lang="en-IN" sz="2700" dirty="0" smtClean="0">
                <a:solidFill>
                  <a:schemeClr val="tx1"/>
                </a:solidFill>
                <a:latin typeface="Arial Black" pitchFamily="34" charset="0"/>
              </a:rPr>
              <a:t>The shape of </a:t>
            </a:r>
            <a:r>
              <a:rPr lang="en-IN" sz="2700" dirty="0" smtClean="0">
                <a:solidFill>
                  <a:srgbClr val="00FF00"/>
                </a:solidFill>
                <a:latin typeface="Arial Black" pitchFamily="34" charset="0"/>
              </a:rPr>
              <a:t>Doppler shift </a:t>
            </a:r>
            <a:r>
              <a:rPr lang="en-IN" sz="2700" dirty="0" smtClean="0">
                <a:solidFill>
                  <a:schemeClr val="tx1"/>
                </a:solidFill>
                <a:latin typeface="Arial Black" pitchFamily="34" charset="0"/>
              </a:rPr>
              <a:t>resembles that of </a:t>
            </a:r>
            <a:r>
              <a:rPr lang="en-IN" sz="2700" dirty="0" err="1" smtClean="0">
                <a:solidFill>
                  <a:srgbClr val="00FF00"/>
                </a:solidFill>
                <a:latin typeface="Arial Black" pitchFamily="34" charset="0"/>
              </a:rPr>
              <a:t>Maxwells</a:t>
            </a:r>
            <a:r>
              <a:rPr lang="en-IN" sz="2700" dirty="0" smtClean="0">
                <a:solidFill>
                  <a:srgbClr val="00FF00"/>
                </a:solidFill>
                <a:latin typeface="Arial Black" pitchFamily="34" charset="0"/>
              </a:rPr>
              <a:t> distribution of speeds</a:t>
            </a:r>
            <a:r>
              <a:rPr lang="en-IN" sz="2700" dirty="0" smtClean="0">
                <a:latin typeface="Arial Black" pitchFamily="34" charset="0"/>
              </a:rPr>
              <a:t> </a:t>
            </a:r>
            <a:r>
              <a:rPr lang="en-IN" sz="2700" dirty="0" smtClean="0">
                <a:solidFill>
                  <a:schemeClr val="tx1"/>
                </a:solidFill>
                <a:latin typeface="Arial Black" pitchFamily="34" charset="0"/>
              </a:rPr>
              <a:t>as at a particular temperature the speed of the gas molecules is given by </a:t>
            </a:r>
            <a:r>
              <a:rPr lang="en-IN" sz="2700" dirty="0" err="1" smtClean="0">
                <a:solidFill>
                  <a:schemeClr val="tx1"/>
                </a:solidFill>
                <a:latin typeface="Arial Black" pitchFamily="34" charset="0"/>
              </a:rPr>
              <a:t>Maxwells</a:t>
            </a:r>
            <a:r>
              <a:rPr lang="en-IN" sz="2700" dirty="0" smtClean="0">
                <a:solidFill>
                  <a:schemeClr val="tx1"/>
                </a:solidFill>
                <a:latin typeface="Arial Black" pitchFamily="34" charset="0"/>
              </a:rPr>
              <a:t> distribution.</a:t>
            </a:r>
            <a:r>
              <a:rPr lang="en-IN" sz="2700" dirty="0" smtClean="0">
                <a:latin typeface="Arial Black" pitchFamily="34" charset="0"/>
              </a:rPr>
              <a:t/>
            </a:r>
            <a:br>
              <a:rPr lang="en-IN" sz="2700" dirty="0" smtClean="0">
                <a:latin typeface="Arial Black" pitchFamily="34" charset="0"/>
              </a:rPr>
            </a:br>
            <a:endParaRPr lang="en-IN" sz="2700" dirty="0">
              <a:solidFill>
                <a:srgbClr val="00FF00"/>
              </a:solidFill>
              <a:latin typeface="Arial Black"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78698"/>
          </a:xfrm>
        </p:spPr>
        <p:txBody>
          <a:bodyPr>
            <a:normAutofit fontScale="90000"/>
          </a:bodyPr>
          <a:lstStyle/>
          <a:p>
            <a:r>
              <a:rPr lang="en-IN" sz="2400" dirty="0" smtClean="0"/>
              <a:t/>
            </a:r>
            <a:br>
              <a:rPr lang="en-IN" sz="2400" dirty="0" smtClean="0"/>
            </a:br>
            <a:r>
              <a:rPr lang="en-IN" sz="2400" dirty="0"/>
              <a:t/>
            </a:r>
            <a:br>
              <a:rPr lang="en-IN" sz="2400" dirty="0"/>
            </a:br>
            <a:r>
              <a:rPr lang="en-IN" sz="2400" dirty="0" smtClean="0"/>
              <a:t/>
            </a:r>
            <a:br>
              <a:rPr lang="en-IN" sz="2400" dirty="0" smtClean="0"/>
            </a:br>
            <a:r>
              <a:rPr lang="en-IN" sz="2400" dirty="0" smtClean="0"/>
              <a:t/>
            </a:r>
            <a:br>
              <a:rPr lang="en-IN" sz="2400" dirty="0" smtClean="0"/>
            </a:br>
            <a:r>
              <a:rPr lang="en-IN" sz="2400" dirty="0" smtClean="0"/>
              <a:t/>
            </a:r>
            <a:br>
              <a:rPr lang="en-IN" sz="2400" dirty="0" smtClean="0"/>
            </a:br>
            <a:r>
              <a:rPr lang="en-IN" sz="2400" dirty="0" smtClean="0"/>
              <a:t/>
            </a:r>
            <a:br>
              <a:rPr lang="en-IN" sz="2400" dirty="0" smtClean="0"/>
            </a:br>
            <a:r>
              <a:rPr lang="en-IN" sz="2400" dirty="0" smtClean="0"/>
              <a:t/>
            </a:r>
            <a:br>
              <a:rPr lang="en-IN" sz="2400" dirty="0" smtClean="0"/>
            </a:br>
            <a:r>
              <a:rPr lang="en-IN" sz="2400" dirty="0" smtClean="0"/>
              <a:t/>
            </a:r>
            <a:br>
              <a:rPr lang="en-IN" sz="2400" dirty="0" smtClean="0"/>
            </a:br>
            <a:r>
              <a:rPr lang="en-IN" sz="2700" dirty="0" smtClean="0">
                <a:solidFill>
                  <a:schemeClr val="tx1"/>
                </a:solidFill>
                <a:latin typeface="Arial Black" pitchFamily="34" charset="0"/>
              </a:rPr>
              <a:t>The width of the spectral line at half the height has also be deduced from the following relation</a:t>
            </a:r>
            <a:r>
              <a:rPr lang="en-IN" sz="2700" dirty="0" smtClean="0">
                <a:latin typeface="Arial Black" pitchFamily="34" charset="0"/>
              </a:rPr>
              <a:t/>
            </a:r>
            <a:br>
              <a:rPr lang="en-IN" sz="2700" dirty="0" smtClean="0">
                <a:latin typeface="Arial Black" pitchFamily="34" charset="0"/>
              </a:rPr>
            </a:br>
            <a:r>
              <a:rPr lang="en-IN" sz="2700" dirty="0">
                <a:latin typeface="Arial Black" pitchFamily="34" charset="0"/>
              </a:rPr>
              <a:t/>
            </a:r>
            <a:br>
              <a:rPr lang="en-IN" sz="2700" dirty="0">
                <a:latin typeface="Arial Black" pitchFamily="34" charset="0"/>
              </a:rPr>
            </a:br>
            <a:r>
              <a:rPr lang="en-IN" sz="2700" dirty="0" smtClean="0">
                <a:latin typeface="Arial Black" pitchFamily="34" charset="0"/>
              </a:rPr>
              <a:t>    </a:t>
            </a:r>
            <a:r>
              <a:rPr lang="en-IN" sz="2700" dirty="0" err="1" smtClean="0">
                <a:solidFill>
                  <a:srgbClr val="FF0000"/>
                </a:solidFill>
                <a:latin typeface="Arial Black" pitchFamily="34" charset="0"/>
              </a:rPr>
              <a:t>δf</a:t>
            </a:r>
            <a:r>
              <a:rPr lang="en-IN" sz="2700" dirty="0" smtClean="0">
                <a:solidFill>
                  <a:srgbClr val="FF0000"/>
                </a:solidFill>
                <a:latin typeface="Arial Black" pitchFamily="34" charset="0"/>
              </a:rPr>
              <a:t>  = 2 f/c(2 </a:t>
            </a:r>
            <a:r>
              <a:rPr lang="en-IN" sz="2700" dirty="0" err="1" smtClean="0">
                <a:solidFill>
                  <a:srgbClr val="FF0000"/>
                </a:solidFill>
                <a:latin typeface="Arial Black" pitchFamily="34" charset="0"/>
              </a:rPr>
              <a:t>kT</a:t>
            </a:r>
            <a:r>
              <a:rPr lang="en-IN" sz="2700" dirty="0" smtClean="0">
                <a:solidFill>
                  <a:srgbClr val="FF0000"/>
                </a:solidFill>
                <a:latin typeface="Arial Black" pitchFamily="34" charset="0"/>
              </a:rPr>
              <a:t> ln2/m)⅟₂</a:t>
            </a:r>
            <a:br>
              <a:rPr lang="en-IN" sz="2700" dirty="0" smtClean="0">
                <a:solidFill>
                  <a:srgbClr val="FF0000"/>
                </a:solidFill>
                <a:latin typeface="Arial Black" pitchFamily="34" charset="0"/>
              </a:rPr>
            </a:br>
            <a:r>
              <a:rPr lang="en-IN" sz="2700" dirty="0">
                <a:solidFill>
                  <a:srgbClr val="FF0000"/>
                </a:solidFill>
                <a:latin typeface="Arial Black" pitchFamily="34" charset="0"/>
              </a:rPr>
              <a:t/>
            </a:r>
            <a:br>
              <a:rPr lang="en-IN" sz="2700" dirty="0">
                <a:solidFill>
                  <a:srgbClr val="FF0000"/>
                </a:solidFill>
                <a:latin typeface="Arial Black" pitchFamily="34" charset="0"/>
              </a:rPr>
            </a:br>
            <a:r>
              <a:rPr lang="en-IN" sz="2700" dirty="0" smtClean="0">
                <a:solidFill>
                  <a:srgbClr val="FF0000"/>
                </a:solidFill>
                <a:latin typeface="Arial Black" pitchFamily="34" charset="0"/>
              </a:rPr>
              <a:t/>
            </a:r>
            <a:br>
              <a:rPr lang="en-IN" sz="2700" dirty="0" smtClean="0">
                <a:solidFill>
                  <a:srgbClr val="FF0000"/>
                </a:solidFill>
                <a:latin typeface="Arial Black" pitchFamily="34" charset="0"/>
              </a:rPr>
            </a:br>
            <a:r>
              <a:rPr lang="en-IN" sz="2700" dirty="0" smtClean="0">
                <a:solidFill>
                  <a:srgbClr val="FF0000"/>
                </a:solidFill>
                <a:latin typeface="Arial Black" pitchFamily="34" charset="0"/>
              </a:rPr>
              <a:t/>
            </a:r>
            <a:br>
              <a:rPr lang="en-IN" sz="2700" dirty="0" smtClean="0">
                <a:solidFill>
                  <a:srgbClr val="FF0000"/>
                </a:solidFill>
                <a:latin typeface="Arial Black" pitchFamily="34" charset="0"/>
              </a:rPr>
            </a:br>
            <a:r>
              <a:rPr lang="en-IN" sz="2700" dirty="0" smtClean="0">
                <a:solidFill>
                  <a:srgbClr val="FF0000"/>
                </a:solidFill>
                <a:latin typeface="Arial Black" pitchFamily="34" charset="0"/>
              </a:rPr>
              <a:t/>
            </a:r>
            <a:br>
              <a:rPr lang="en-IN" sz="2700" dirty="0" smtClean="0">
                <a:solidFill>
                  <a:srgbClr val="FF0000"/>
                </a:solidFill>
                <a:latin typeface="Arial Black" pitchFamily="34" charset="0"/>
              </a:rPr>
            </a:br>
            <a:r>
              <a:rPr lang="en-IN" sz="2700" dirty="0" smtClean="0">
                <a:solidFill>
                  <a:srgbClr val="FF0000"/>
                </a:solidFill>
                <a:latin typeface="Arial Black" pitchFamily="34" charset="0"/>
              </a:rPr>
              <a:t/>
            </a:r>
            <a:br>
              <a:rPr lang="en-IN" sz="2700" dirty="0" smtClean="0">
                <a:solidFill>
                  <a:srgbClr val="FF0000"/>
                </a:solidFill>
                <a:latin typeface="Arial Black" pitchFamily="34" charset="0"/>
              </a:rPr>
            </a:br>
            <a:r>
              <a:rPr lang="en-IN" sz="2700" dirty="0" smtClean="0">
                <a:solidFill>
                  <a:srgbClr val="FF0000"/>
                </a:solidFill>
                <a:latin typeface="Arial Black" pitchFamily="34" charset="0"/>
              </a:rPr>
              <a:t/>
            </a:r>
            <a:br>
              <a:rPr lang="en-IN" sz="2700" dirty="0" smtClean="0">
                <a:solidFill>
                  <a:srgbClr val="FF0000"/>
                </a:solidFill>
                <a:latin typeface="Arial Black" pitchFamily="34" charset="0"/>
              </a:rPr>
            </a:br>
            <a:r>
              <a:rPr lang="en-IN" sz="2700" dirty="0" smtClean="0">
                <a:solidFill>
                  <a:srgbClr val="00FF00"/>
                </a:solidFill>
                <a:latin typeface="Arial Black" pitchFamily="34" charset="0"/>
              </a:rPr>
              <a:t>Doppler Broadening </a:t>
            </a:r>
            <a:r>
              <a:rPr lang="en-IN" sz="2700" dirty="0" smtClean="0">
                <a:solidFill>
                  <a:schemeClr val="tx1"/>
                </a:solidFill>
                <a:latin typeface="Arial Black" pitchFamily="34" charset="0"/>
              </a:rPr>
              <a:t>increases with temperature as molecular speed  increases with rise in temperature.</a:t>
            </a:r>
            <a:br>
              <a:rPr lang="en-IN" sz="2700" dirty="0" smtClean="0">
                <a:solidFill>
                  <a:schemeClr val="tx1"/>
                </a:solidFill>
                <a:latin typeface="Arial Black" pitchFamily="34" charset="0"/>
              </a:rPr>
            </a:br>
            <a:r>
              <a:rPr lang="en-IN" sz="2700" dirty="0" smtClean="0">
                <a:solidFill>
                  <a:schemeClr val="tx1"/>
                </a:solidFill>
                <a:latin typeface="Arial Black" pitchFamily="34" charset="0"/>
              </a:rPr>
              <a:t> So in order to get maximum sharpness of the spectra, it is essential to work at low temperatures.</a:t>
            </a:r>
            <a:r>
              <a:rPr lang="en-IN" sz="2700" dirty="0" smtClean="0">
                <a:solidFill>
                  <a:srgbClr val="FF0000"/>
                </a:solidFill>
                <a:latin typeface="Arial Black" pitchFamily="34" charset="0"/>
              </a:rPr>
              <a:t/>
            </a:r>
            <a:br>
              <a:rPr lang="en-IN" sz="2700" dirty="0" smtClean="0">
                <a:solidFill>
                  <a:srgbClr val="FF0000"/>
                </a:solidFill>
                <a:latin typeface="Arial Black" pitchFamily="34" charset="0"/>
              </a:rPr>
            </a:br>
            <a:r>
              <a:rPr lang="en-IN" sz="2400" dirty="0"/>
              <a:t/>
            </a:r>
            <a:br>
              <a:rPr lang="en-IN" sz="2400" dirty="0"/>
            </a:br>
            <a:r>
              <a:rPr lang="en-IN" sz="2400" dirty="0" smtClean="0"/>
              <a:t/>
            </a:r>
            <a:br>
              <a:rPr lang="en-IN" sz="2400" dirty="0" smtClean="0"/>
            </a:br>
            <a:r>
              <a:rPr lang="en-IN" sz="2400" dirty="0"/>
              <a:t/>
            </a:r>
            <a:br>
              <a:rPr lang="en-IN" sz="2400" dirty="0"/>
            </a:br>
            <a:r>
              <a:rPr lang="en-IN" sz="2400" dirty="0" smtClean="0"/>
              <a:t/>
            </a:r>
            <a:br>
              <a:rPr lang="en-IN" sz="2400" dirty="0" smtClean="0"/>
            </a:br>
            <a:r>
              <a:rPr lang="en-IN" sz="2400" dirty="0"/>
              <a:t/>
            </a:r>
            <a:br>
              <a:rPr lang="en-IN" sz="2400" dirty="0"/>
            </a:br>
            <a:r>
              <a:rPr lang="en-IN" sz="2400" dirty="0" smtClean="0"/>
              <a:t/>
            </a:r>
            <a:br>
              <a:rPr lang="en-IN" sz="2400" dirty="0" smtClean="0"/>
            </a:br>
            <a:endParaRPr lang="en-IN" sz="2400" dirty="0"/>
          </a:p>
        </p:txBody>
      </p:sp>
      <p:pic>
        <p:nvPicPr>
          <p:cNvPr id="4" name="Picture 3" descr="Spectral Lines.jpg"/>
          <p:cNvPicPr>
            <a:picLocks noChangeAspect="1"/>
          </p:cNvPicPr>
          <p:nvPr/>
        </p:nvPicPr>
        <p:blipFill>
          <a:blip r:embed="rId2" cstate="print"/>
          <a:stretch>
            <a:fillRect/>
          </a:stretch>
        </p:blipFill>
        <p:spPr>
          <a:xfrm>
            <a:off x="5100331" y="1438990"/>
            <a:ext cx="3028572" cy="2808312"/>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052736"/>
            <a:ext cx="8229600" cy="4954555"/>
          </a:xfrm>
        </p:spPr>
        <p:txBody>
          <a:bodyPr>
            <a:normAutofit fontScale="85000" lnSpcReduction="10000"/>
          </a:bodyPr>
          <a:lstStyle/>
          <a:p>
            <a:r>
              <a:rPr lang="en-IN" sz="2800" dirty="0" smtClean="0">
                <a:latin typeface="Arial Black" pitchFamily="34" charset="0"/>
              </a:rPr>
              <a:t>Occurs</a:t>
            </a:r>
            <a:r>
              <a:rPr lang="en-IN" sz="2800" dirty="0" smtClean="0">
                <a:latin typeface="Arial Narrow" pitchFamily="34" charset="0"/>
              </a:rPr>
              <a:t> </a:t>
            </a:r>
            <a:r>
              <a:rPr lang="en-IN" sz="2800" dirty="0" smtClean="0">
                <a:latin typeface="Arial Black" pitchFamily="34" charset="0"/>
              </a:rPr>
              <a:t>in gaseous, liquid, solids as well as solutions.</a:t>
            </a:r>
          </a:p>
          <a:p>
            <a:endParaRPr lang="en-IN" sz="2400" dirty="0" smtClean="0">
              <a:latin typeface="Arial Black" pitchFamily="34" charset="0"/>
            </a:endParaRPr>
          </a:p>
          <a:p>
            <a:r>
              <a:rPr lang="en-IN" sz="2800" dirty="0" smtClean="0">
                <a:latin typeface="Arial Black" pitchFamily="34" charset="0"/>
              </a:rPr>
              <a:t>This is due to quantum mechanical effects. </a:t>
            </a:r>
          </a:p>
          <a:p>
            <a:endParaRPr lang="en-IN" sz="2800" dirty="0" smtClean="0">
              <a:latin typeface="Arial Black" pitchFamily="34" charset="0"/>
            </a:endParaRPr>
          </a:p>
          <a:p>
            <a:r>
              <a:rPr lang="en-IN" sz="2800" dirty="0" smtClean="0">
                <a:latin typeface="Arial Black" pitchFamily="34" charset="0"/>
              </a:rPr>
              <a:t>Particularly, if the quantum mechanical system (or the Schrodinger equation) is solved for a system that is changing with time it is impossible to specify the energy levels exactly.</a:t>
            </a:r>
          </a:p>
          <a:p>
            <a:endParaRPr lang="en-IN" sz="2400" dirty="0" smtClean="0"/>
          </a:p>
          <a:p>
            <a:r>
              <a:rPr lang="en-IN" sz="2800" dirty="0" smtClean="0">
                <a:latin typeface="Arial Black" pitchFamily="34" charset="0"/>
              </a:rPr>
              <a:t>If the system survives in a quantum state for a time </a:t>
            </a:r>
            <a:r>
              <a:rPr lang="el-GR" sz="2800" dirty="0" smtClean="0">
                <a:latin typeface="Arial Black" pitchFamily="34" charset="0"/>
              </a:rPr>
              <a:t>ζ</a:t>
            </a:r>
            <a:r>
              <a:rPr lang="en-IN" sz="2800" dirty="0" smtClean="0">
                <a:latin typeface="Arial Black" pitchFamily="34" charset="0"/>
              </a:rPr>
              <a:t>  , the energy of the level in principle cannot be known with accuracy. </a:t>
            </a:r>
            <a:endParaRPr lang="en-IN" sz="2400" dirty="0">
              <a:latin typeface="Arial Black" pitchFamily="34" charset="0"/>
            </a:endParaRPr>
          </a:p>
        </p:txBody>
      </p:sp>
      <p:sp>
        <p:nvSpPr>
          <p:cNvPr id="3" name="Title 2"/>
          <p:cNvSpPr>
            <a:spLocks noGrp="1"/>
          </p:cNvSpPr>
          <p:nvPr>
            <p:ph type="title"/>
          </p:nvPr>
        </p:nvSpPr>
        <p:spPr>
          <a:xfrm>
            <a:off x="457200" y="274638"/>
            <a:ext cx="8229600" cy="634082"/>
          </a:xfrm>
        </p:spPr>
        <p:txBody>
          <a:bodyPr>
            <a:normAutofit/>
          </a:bodyPr>
          <a:lstStyle/>
          <a:p>
            <a:pPr algn="ctr"/>
            <a:r>
              <a:rPr lang="en-IN" sz="2400" dirty="0" smtClean="0">
                <a:solidFill>
                  <a:srgbClr val="FF0000"/>
                </a:solidFill>
                <a:latin typeface="Arial Black" pitchFamily="34" charset="0"/>
              </a:rPr>
              <a:t>LIFETIME OR UNCERTAINITY BROADENING</a:t>
            </a:r>
            <a:endParaRPr lang="en-IN" sz="2400" dirty="0">
              <a:solidFill>
                <a:srgbClr val="FF0000"/>
              </a:solidFill>
              <a:latin typeface="Arial Black"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48680"/>
            <a:ext cx="8229600" cy="5458611"/>
          </a:xfrm>
        </p:spPr>
        <p:txBody>
          <a:bodyPr>
            <a:normAutofit lnSpcReduction="10000"/>
          </a:bodyPr>
          <a:lstStyle/>
          <a:p>
            <a:r>
              <a:rPr lang="en-IN" sz="2400" dirty="0" smtClean="0">
                <a:latin typeface="Arial Black" pitchFamily="34" charset="0"/>
              </a:rPr>
              <a:t>Then the energy levels are blurred to an extent </a:t>
            </a:r>
            <a:r>
              <a:rPr lang="el-GR" sz="2400" b="1" dirty="0" smtClean="0">
                <a:latin typeface="Arial Black" pitchFamily="34" charset="0"/>
              </a:rPr>
              <a:t>δ</a:t>
            </a:r>
            <a:r>
              <a:rPr lang="en-IN" sz="2400" b="1" dirty="0" smtClean="0">
                <a:latin typeface="Arial Black" pitchFamily="34" charset="0"/>
              </a:rPr>
              <a:t>E , </a:t>
            </a:r>
            <a:r>
              <a:rPr lang="en-IN" sz="2400" dirty="0" smtClean="0">
                <a:latin typeface="Arial Black" pitchFamily="34" charset="0"/>
              </a:rPr>
              <a:t>where</a:t>
            </a:r>
          </a:p>
          <a:p>
            <a:pPr>
              <a:buNone/>
            </a:pPr>
            <a:r>
              <a:rPr lang="en-IN" sz="2400" b="1" dirty="0" smtClean="0">
                <a:latin typeface="Arial Black" pitchFamily="34" charset="0"/>
              </a:rPr>
              <a:t>                      </a:t>
            </a:r>
            <a:r>
              <a:rPr lang="el-GR" sz="2400" b="1" dirty="0" smtClean="0">
                <a:solidFill>
                  <a:srgbClr val="FF0000"/>
                </a:solidFill>
                <a:latin typeface="Arial Black" pitchFamily="34" charset="0"/>
              </a:rPr>
              <a:t>δ</a:t>
            </a:r>
            <a:r>
              <a:rPr lang="en-IN" sz="2400" b="1" dirty="0" smtClean="0">
                <a:solidFill>
                  <a:srgbClr val="FF0000"/>
                </a:solidFill>
                <a:latin typeface="Arial Black" pitchFamily="34" charset="0"/>
              </a:rPr>
              <a:t>E</a:t>
            </a:r>
            <a:r>
              <a:rPr lang="en-IN" sz="2400" dirty="0" smtClean="0">
                <a:solidFill>
                  <a:srgbClr val="FF0000"/>
                </a:solidFill>
                <a:latin typeface="Arial Black" pitchFamily="34" charset="0"/>
              </a:rPr>
              <a:t> =h/2∏</a:t>
            </a:r>
            <a:r>
              <a:rPr lang="el-GR" sz="2400" dirty="0" smtClean="0">
                <a:solidFill>
                  <a:srgbClr val="FF0000"/>
                </a:solidFill>
                <a:latin typeface="Arial Black" pitchFamily="34" charset="0"/>
              </a:rPr>
              <a:t>ζ</a:t>
            </a:r>
            <a:endParaRPr lang="en-IN" sz="2400" dirty="0" smtClean="0">
              <a:solidFill>
                <a:srgbClr val="FF0000"/>
              </a:solidFill>
              <a:latin typeface="Arial Black" pitchFamily="34" charset="0"/>
            </a:endParaRPr>
          </a:p>
          <a:p>
            <a:pPr>
              <a:buNone/>
            </a:pPr>
            <a:r>
              <a:rPr lang="en-IN" sz="2400" dirty="0" smtClean="0">
                <a:latin typeface="Arial Black" pitchFamily="34" charset="0"/>
              </a:rPr>
              <a:t>This term </a:t>
            </a:r>
            <a:r>
              <a:rPr lang="el-GR" sz="2400" b="1" dirty="0" smtClean="0">
                <a:latin typeface="Arial Black" pitchFamily="34" charset="0"/>
              </a:rPr>
              <a:t>δ</a:t>
            </a:r>
            <a:r>
              <a:rPr lang="en-IN" sz="2400" b="1" dirty="0" smtClean="0">
                <a:latin typeface="Arial Black" pitchFamily="34" charset="0"/>
              </a:rPr>
              <a:t>E</a:t>
            </a:r>
            <a:r>
              <a:rPr lang="en-IN" sz="2400" dirty="0" smtClean="0">
                <a:latin typeface="Arial Black" pitchFamily="34" charset="0"/>
              </a:rPr>
              <a:t> is called Uncertainty or lifetime broadening.</a:t>
            </a:r>
          </a:p>
          <a:p>
            <a:pPr>
              <a:buNone/>
            </a:pPr>
            <a:endParaRPr lang="en-IN" sz="2400" dirty="0" smtClean="0">
              <a:latin typeface="Arial Black" pitchFamily="34" charset="0"/>
            </a:endParaRPr>
          </a:p>
          <a:p>
            <a:pPr>
              <a:buNone/>
            </a:pPr>
            <a:r>
              <a:rPr lang="en-IN" sz="2400" dirty="0" smtClean="0">
                <a:latin typeface="Arial Black" pitchFamily="34" charset="0"/>
              </a:rPr>
              <a:t>This is fundamental </a:t>
            </a:r>
            <a:r>
              <a:rPr lang="en-IN" sz="2400" b="1" dirty="0" smtClean="0">
                <a:latin typeface="Arial Black" pitchFamily="34" charset="0"/>
              </a:rPr>
              <a:t>uncertainty relation for energy</a:t>
            </a:r>
            <a:r>
              <a:rPr lang="en-IN" sz="2400" dirty="0" smtClean="0">
                <a:latin typeface="Arial Black" pitchFamily="34" charset="0"/>
              </a:rPr>
              <a:t>. In principle, no excited state has infinite lifetime, thus all excited states are subject of the lifetime broadening and the shorter the lifetimes of the states involved in a transition, the broader the corresponding spectral lines as</a:t>
            </a:r>
          </a:p>
          <a:p>
            <a:pPr>
              <a:buNone/>
            </a:pPr>
            <a:r>
              <a:rPr lang="en-IN" sz="2400" dirty="0" smtClean="0">
                <a:latin typeface="Arial Black" pitchFamily="34" charset="0"/>
              </a:rPr>
              <a:t>                              </a:t>
            </a:r>
            <a:r>
              <a:rPr lang="el-GR" sz="2400" b="1" dirty="0" smtClean="0">
                <a:solidFill>
                  <a:srgbClr val="FF0000"/>
                </a:solidFill>
                <a:latin typeface="Arial Black" pitchFamily="34" charset="0"/>
              </a:rPr>
              <a:t>δ</a:t>
            </a:r>
            <a:r>
              <a:rPr lang="en-IN" sz="2400" b="1" dirty="0" smtClean="0">
                <a:solidFill>
                  <a:srgbClr val="FF0000"/>
                </a:solidFill>
                <a:latin typeface="Arial Black" pitchFamily="34" charset="0"/>
              </a:rPr>
              <a:t>E</a:t>
            </a:r>
            <a:r>
              <a:rPr lang="en-IN" sz="2400" dirty="0" smtClean="0">
                <a:solidFill>
                  <a:srgbClr val="FF0000"/>
                </a:solidFill>
                <a:latin typeface="Arial Black" pitchFamily="34" charset="0"/>
              </a:rPr>
              <a:t> </a:t>
            </a:r>
            <a:r>
              <a:rPr lang="en-IN" sz="3200" dirty="0" smtClean="0">
                <a:solidFill>
                  <a:srgbClr val="FF0000"/>
                </a:solidFill>
                <a:latin typeface="Arial Black" pitchFamily="34" charset="0"/>
              </a:rPr>
              <a:t>∞ </a:t>
            </a:r>
            <a:r>
              <a:rPr lang="en-IN" sz="2400" dirty="0" smtClean="0">
                <a:solidFill>
                  <a:srgbClr val="FF0000"/>
                </a:solidFill>
                <a:latin typeface="Arial Black" pitchFamily="34" charset="0"/>
              </a:rPr>
              <a:t>1/</a:t>
            </a:r>
            <a:r>
              <a:rPr lang="el-GR" sz="2400" dirty="0" smtClean="0">
                <a:solidFill>
                  <a:srgbClr val="FF0000"/>
                </a:solidFill>
                <a:latin typeface="Arial Black" pitchFamily="34" charset="0"/>
              </a:rPr>
              <a:t>ζ</a:t>
            </a:r>
            <a:endParaRPr lang="en-IN" sz="2800" dirty="0" smtClean="0"/>
          </a:p>
          <a:p>
            <a:pPr>
              <a:buNone/>
            </a:pPr>
            <a:endParaRPr lang="en-IN" sz="2800" dirty="0" smtClean="0"/>
          </a:p>
          <a:p>
            <a:pPr>
              <a:buNone/>
            </a:pPr>
            <a:endParaRPr lang="en-IN" sz="2800" dirty="0" smtClean="0"/>
          </a:p>
          <a:p>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48680"/>
            <a:ext cx="8229600" cy="5458611"/>
          </a:xfrm>
        </p:spPr>
        <p:txBody>
          <a:bodyPr>
            <a:normAutofit/>
          </a:bodyPr>
          <a:lstStyle/>
          <a:p>
            <a:r>
              <a:rPr lang="en-IN" sz="2400" dirty="0" smtClean="0">
                <a:latin typeface="Arial Black" pitchFamily="34" charset="0"/>
              </a:rPr>
              <a:t> Finite lifetimes of the excited states occur due to collision among the molecules or with the walls of the container.</a:t>
            </a:r>
          </a:p>
          <a:p>
            <a:endParaRPr lang="en-IN" sz="2400" dirty="0" smtClean="0">
              <a:latin typeface="Arial Black" pitchFamily="34" charset="0"/>
            </a:endParaRPr>
          </a:p>
          <a:p>
            <a:r>
              <a:rPr lang="en-IN" sz="2400" dirty="0" smtClean="0">
                <a:latin typeface="Arial Black" pitchFamily="34" charset="0"/>
              </a:rPr>
              <a:t>If the mean lifetime between the collisions is </a:t>
            </a:r>
            <a:r>
              <a:rPr lang="el-GR" sz="2400" dirty="0" smtClean="0">
                <a:solidFill>
                  <a:srgbClr val="FF0000"/>
                </a:solidFill>
                <a:latin typeface="Arial Black" pitchFamily="34" charset="0"/>
              </a:rPr>
              <a:t>ζ</a:t>
            </a:r>
            <a:r>
              <a:rPr lang="en-IN" sz="2400" dirty="0" err="1" smtClean="0">
                <a:solidFill>
                  <a:srgbClr val="FF0000"/>
                </a:solidFill>
                <a:latin typeface="Arial Black" pitchFamily="34" charset="0"/>
              </a:rPr>
              <a:t>col</a:t>
            </a:r>
            <a:r>
              <a:rPr lang="en-IN" sz="2400" dirty="0" smtClean="0">
                <a:latin typeface="Arial Black" pitchFamily="34" charset="0"/>
              </a:rPr>
              <a:t>, then the width of the line will be</a:t>
            </a:r>
          </a:p>
          <a:p>
            <a:pPr>
              <a:buNone/>
            </a:pPr>
            <a:endParaRPr lang="en-IN" sz="2400" dirty="0" smtClean="0">
              <a:latin typeface="Arial Black" pitchFamily="34" charset="0"/>
            </a:endParaRPr>
          </a:p>
          <a:p>
            <a:pPr>
              <a:buNone/>
            </a:pPr>
            <a:r>
              <a:rPr lang="en-IN" dirty="0" smtClean="0"/>
              <a:t>                    </a:t>
            </a:r>
            <a:r>
              <a:rPr lang="el-GR" sz="2400" b="1" dirty="0" smtClean="0">
                <a:solidFill>
                  <a:srgbClr val="FF0000"/>
                </a:solidFill>
                <a:latin typeface="Arial Black" pitchFamily="34" charset="0"/>
              </a:rPr>
              <a:t>δ</a:t>
            </a:r>
            <a:r>
              <a:rPr lang="en-IN" sz="2400" b="1" dirty="0" smtClean="0">
                <a:solidFill>
                  <a:srgbClr val="FF0000"/>
                </a:solidFill>
                <a:latin typeface="Arial Black" pitchFamily="34" charset="0"/>
              </a:rPr>
              <a:t>E</a:t>
            </a:r>
            <a:r>
              <a:rPr lang="en-IN" sz="2400" dirty="0" smtClean="0">
                <a:solidFill>
                  <a:srgbClr val="FF0000"/>
                </a:solidFill>
                <a:latin typeface="Arial Black" pitchFamily="34" charset="0"/>
              </a:rPr>
              <a:t> = h/2∏</a:t>
            </a:r>
            <a:r>
              <a:rPr lang="el-GR" sz="2400" dirty="0" smtClean="0">
                <a:solidFill>
                  <a:srgbClr val="FF0000"/>
                </a:solidFill>
                <a:latin typeface="Arial Black" pitchFamily="34" charset="0"/>
              </a:rPr>
              <a:t>ζ</a:t>
            </a:r>
            <a:r>
              <a:rPr lang="en-IN" sz="2400" dirty="0" err="1" smtClean="0">
                <a:solidFill>
                  <a:srgbClr val="FF0000"/>
                </a:solidFill>
                <a:latin typeface="Arial Black" pitchFamily="34" charset="0"/>
              </a:rPr>
              <a:t>col</a:t>
            </a:r>
            <a:r>
              <a:rPr lang="en-IN" sz="2400" dirty="0" smtClean="0">
                <a:solidFill>
                  <a:srgbClr val="FF0000"/>
                </a:solidFill>
                <a:latin typeface="Arial Black" pitchFamily="34" charset="0"/>
              </a:rPr>
              <a:t> </a:t>
            </a:r>
            <a:r>
              <a:rPr lang="en-IN" sz="2800" dirty="0" smtClean="0">
                <a:solidFill>
                  <a:srgbClr val="FF0000"/>
                </a:solidFill>
                <a:latin typeface="Arial Black" pitchFamily="34" charset="0"/>
              </a:rPr>
              <a:t>= </a:t>
            </a:r>
            <a:r>
              <a:rPr lang="en-IN" sz="2400" dirty="0" smtClean="0">
                <a:solidFill>
                  <a:srgbClr val="FF0000"/>
                </a:solidFill>
                <a:latin typeface="Arial Black" pitchFamily="34" charset="0"/>
              </a:rPr>
              <a:t>ħ/</a:t>
            </a:r>
            <a:r>
              <a:rPr lang="el-GR" sz="2400" dirty="0" smtClean="0">
                <a:solidFill>
                  <a:srgbClr val="FF0000"/>
                </a:solidFill>
                <a:latin typeface="Arial Black" pitchFamily="34" charset="0"/>
              </a:rPr>
              <a:t>ζ</a:t>
            </a:r>
            <a:r>
              <a:rPr lang="en-IN" sz="2400" dirty="0" err="1" smtClean="0">
                <a:solidFill>
                  <a:srgbClr val="FF0000"/>
                </a:solidFill>
                <a:latin typeface="Arial Black" pitchFamily="34" charset="0"/>
              </a:rPr>
              <a:t>col</a:t>
            </a:r>
            <a:r>
              <a:rPr lang="en-IN" sz="2400" dirty="0" smtClean="0">
                <a:solidFill>
                  <a:srgbClr val="FF0000"/>
                </a:solidFill>
                <a:latin typeface="Arial Black" pitchFamily="34" charset="0"/>
              </a:rPr>
              <a:t> </a:t>
            </a:r>
          </a:p>
          <a:p>
            <a:pPr>
              <a:buNone/>
            </a:pPr>
            <a:endParaRPr lang="en-IN" sz="2400" dirty="0" smtClean="0">
              <a:solidFill>
                <a:srgbClr val="FF0000"/>
              </a:solidFill>
              <a:latin typeface="Arial Black" pitchFamily="34" charset="0"/>
            </a:endParaRPr>
          </a:p>
          <a:p>
            <a:pPr>
              <a:buNone/>
            </a:pPr>
            <a:r>
              <a:rPr lang="en-IN" sz="2400" dirty="0" smtClean="0">
                <a:latin typeface="Arial Black" pitchFamily="34" charset="0"/>
              </a:rPr>
              <a:t>  In gaseous samples broadening can be minimized and collision lifetime increased by working at low pressures</a:t>
            </a:r>
            <a:endParaRPr lang="en-IN" dirty="0" smtClean="0"/>
          </a:p>
          <a:p>
            <a:endParaRPr lang="en-IN"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20688"/>
            <a:ext cx="8229600" cy="5386603"/>
          </a:xfrm>
        </p:spPr>
        <p:txBody>
          <a:bodyPr>
            <a:normAutofit/>
          </a:bodyPr>
          <a:lstStyle/>
          <a:p>
            <a:pPr>
              <a:buNone/>
            </a:pPr>
            <a:r>
              <a:rPr lang="en-IN" sz="2400" dirty="0" smtClean="0">
                <a:solidFill>
                  <a:srgbClr val="FF0000"/>
                </a:solidFill>
                <a:latin typeface="Arial Black" pitchFamily="34" charset="0"/>
              </a:rPr>
              <a:t>NATURAL LIFETIME BROADENING</a:t>
            </a:r>
          </a:p>
          <a:p>
            <a:pPr>
              <a:buNone/>
            </a:pPr>
            <a:endParaRPr lang="en-IN" sz="2400" dirty="0" smtClean="0">
              <a:latin typeface="Arial Black" pitchFamily="34" charset="0"/>
            </a:endParaRPr>
          </a:p>
          <a:p>
            <a:r>
              <a:rPr lang="en-IN" sz="2400" dirty="0" smtClean="0">
                <a:latin typeface="Arial Black" pitchFamily="34" charset="0"/>
              </a:rPr>
              <a:t>As every system in this universe is stable in a lower energy state, similarly all transitions from the excited states to lower states occur naturally or automatically . The rate of these transitions cannot be changed by changing the conditions. </a:t>
            </a:r>
          </a:p>
          <a:p>
            <a:endParaRPr lang="en-IN" sz="2400" dirty="0" smtClean="0">
              <a:latin typeface="Arial Black" pitchFamily="34" charset="0"/>
            </a:endParaRPr>
          </a:p>
          <a:p>
            <a:r>
              <a:rPr lang="en-IN" sz="2400" dirty="0" smtClean="0">
                <a:latin typeface="Arial Black" pitchFamily="34" charset="0"/>
              </a:rPr>
              <a:t>This type of broadening which depends upon natural lifetime limit is called Natural line width of the transition. However these are so small that the other broadenings dominate.</a:t>
            </a:r>
          </a:p>
          <a:p>
            <a:endParaRPr lang="en-IN" sz="2400" dirty="0" smtClean="0">
              <a:latin typeface="Arial Black" pitchFamily="34" charset="0"/>
            </a:endParaRPr>
          </a:p>
          <a:p>
            <a:endParaRPr lang="en-IN"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r>
              <a:rPr lang="en-US" sz="4000" dirty="0" smtClean="0">
                <a:solidFill>
                  <a:srgbClr val="FF0000"/>
                </a:solidFill>
                <a:latin typeface="Arial Black" pitchFamily="34" charset="0"/>
              </a:rPr>
              <a:t>Applications: Weather Radar </a:t>
            </a:r>
            <a:endParaRPr lang="en-IN" sz="4000" dirty="0">
              <a:solidFill>
                <a:srgbClr val="FF0000"/>
              </a:solidFill>
              <a:latin typeface="Arial Black" pitchFamily="34" charset="0"/>
            </a:endParaRPr>
          </a:p>
        </p:txBody>
      </p:sp>
      <p:pic>
        <p:nvPicPr>
          <p:cNvPr id="4" name="Content Placeholder 3" descr="doppler"/>
          <p:cNvPicPr>
            <a:picLocks noGrp="1" noChangeAspect="1" noChangeArrowheads="1"/>
          </p:cNvPicPr>
          <p:nvPr>
            <p:ph idx="1"/>
          </p:nvPr>
        </p:nvPicPr>
        <p:blipFill>
          <a:blip r:embed="rId2" cstate="print"/>
          <a:srcRect/>
          <a:stretch>
            <a:fillRect/>
          </a:stretch>
        </p:blipFill>
        <p:spPr bwMode="auto">
          <a:xfrm>
            <a:off x="893908" y="1290972"/>
            <a:ext cx="1877892" cy="2210036"/>
          </a:xfrm>
          <a:prstGeom prst="rect">
            <a:avLst/>
          </a:prstGeom>
          <a:noFill/>
        </p:spPr>
      </p:pic>
      <p:pic>
        <p:nvPicPr>
          <p:cNvPr id="5" name="Picture 5" descr="radarops"/>
          <p:cNvPicPr>
            <a:picLocks noChangeAspect="1" noChangeArrowheads="1" noCrop="1"/>
          </p:cNvPicPr>
          <p:nvPr/>
        </p:nvPicPr>
        <p:blipFill>
          <a:blip r:embed="rId3" cstate="print"/>
          <a:srcRect/>
          <a:stretch>
            <a:fillRect/>
          </a:stretch>
        </p:blipFill>
        <p:spPr bwMode="auto">
          <a:xfrm>
            <a:off x="611560" y="3717032"/>
            <a:ext cx="3763070" cy="2232248"/>
          </a:xfrm>
          <a:prstGeom prst="rect">
            <a:avLst/>
          </a:prstGeom>
          <a:noFill/>
        </p:spPr>
      </p:pic>
      <p:pic>
        <p:nvPicPr>
          <p:cNvPr id="6" name="Picture 4" descr="latest"/>
          <p:cNvPicPr>
            <a:picLocks noChangeAspect="1" noChangeArrowheads="1"/>
          </p:cNvPicPr>
          <p:nvPr/>
        </p:nvPicPr>
        <p:blipFill>
          <a:blip r:embed="rId4" cstate="print"/>
          <a:srcRect/>
          <a:stretch>
            <a:fillRect/>
          </a:stretch>
        </p:blipFill>
        <p:spPr bwMode="auto">
          <a:xfrm>
            <a:off x="4495800" y="1371600"/>
            <a:ext cx="4324350" cy="486571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1560" y="2996952"/>
            <a:ext cx="4536504" cy="3442387"/>
          </a:xfrm>
        </p:spPr>
        <p:txBody>
          <a:bodyPr>
            <a:normAutofit/>
          </a:bodyPr>
          <a:lstStyle/>
          <a:p>
            <a:pPr>
              <a:buNone/>
            </a:pPr>
            <a:r>
              <a:rPr lang="en-IN" dirty="0" smtClean="0"/>
              <a:t>                                  </a:t>
            </a:r>
          </a:p>
          <a:p>
            <a:r>
              <a:rPr lang="en-US" sz="2400" dirty="0" smtClean="0">
                <a:latin typeface="Arial Black" pitchFamily="34" charset="0"/>
              </a:rPr>
              <a:t>Bounce radar waves off moving vehicles</a:t>
            </a:r>
          </a:p>
          <a:p>
            <a:endParaRPr lang="en-US" sz="2400" dirty="0" smtClean="0">
              <a:latin typeface="Arial Black" pitchFamily="34" charset="0"/>
            </a:endParaRPr>
          </a:p>
          <a:p>
            <a:r>
              <a:rPr lang="en-US" sz="2400" dirty="0" smtClean="0">
                <a:latin typeface="Arial Black" pitchFamily="34" charset="0"/>
              </a:rPr>
              <a:t>Compares </a:t>
            </a:r>
            <a:r>
              <a:rPr lang="en-US" sz="2400" i="1" dirty="0" smtClean="0">
                <a:latin typeface="Arial Black" pitchFamily="34" charset="0"/>
              </a:rPr>
              <a:t>f</a:t>
            </a:r>
            <a:r>
              <a:rPr lang="en-US" sz="2400" dirty="0" smtClean="0">
                <a:latin typeface="Arial Black" pitchFamily="34" charset="0"/>
              </a:rPr>
              <a:t> of radar waves from gun with the </a:t>
            </a:r>
            <a:r>
              <a:rPr lang="en-US" sz="2400" i="1" dirty="0" smtClean="0">
                <a:latin typeface="Arial Black" pitchFamily="34" charset="0"/>
              </a:rPr>
              <a:t>f</a:t>
            </a:r>
            <a:r>
              <a:rPr lang="en-US" sz="2400" dirty="0" smtClean="0">
                <a:latin typeface="Arial Black" pitchFamily="34" charset="0"/>
              </a:rPr>
              <a:t> of reflected waves </a:t>
            </a:r>
          </a:p>
          <a:p>
            <a:pPr>
              <a:buNone/>
            </a:pPr>
            <a:endParaRPr lang="en-IN" dirty="0"/>
          </a:p>
        </p:txBody>
      </p:sp>
      <p:sp>
        <p:nvSpPr>
          <p:cNvPr id="3" name="Title 2"/>
          <p:cNvSpPr>
            <a:spLocks noGrp="1"/>
          </p:cNvSpPr>
          <p:nvPr>
            <p:ph type="title"/>
          </p:nvPr>
        </p:nvSpPr>
        <p:spPr>
          <a:xfrm>
            <a:off x="683568" y="980728"/>
            <a:ext cx="3672408" cy="864096"/>
          </a:xfrm>
        </p:spPr>
        <p:txBody>
          <a:bodyPr anchor="b">
            <a:normAutofit fontScale="90000"/>
          </a:bodyPr>
          <a:lstStyle/>
          <a:p>
            <a:r>
              <a:rPr lang="en-US" sz="4400" dirty="0" smtClean="0">
                <a:effectLst>
                  <a:outerShdw blurRad="38100" dist="38100" dir="2700000" algn="tl">
                    <a:srgbClr val="FFFFFF"/>
                  </a:outerShdw>
                </a:effectLst>
              </a:rPr>
              <a:t/>
            </a:r>
            <a:br>
              <a:rPr lang="en-US" sz="4400" dirty="0" smtClean="0">
                <a:effectLst>
                  <a:outerShdw blurRad="38100" dist="38100" dir="2700000" algn="tl">
                    <a:srgbClr val="FFFFFF"/>
                  </a:outerShdw>
                </a:effectLst>
              </a:rPr>
            </a:br>
            <a:r>
              <a:rPr lang="en-US" sz="4000" dirty="0" smtClean="0">
                <a:effectLst>
                  <a:outerShdw blurRad="38100" dist="38100" dir="2700000" algn="tl">
                    <a:srgbClr val="FFFFFF"/>
                  </a:outerShdw>
                </a:effectLst>
              </a:rPr>
              <a:t> </a:t>
            </a:r>
            <a:r>
              <a:rPr lang="en-US" sz="4000" dirty="0" smtClean="0">
                <a:solidFill>
                  <a:srgbClr val="FF0000"/>
                </a:solidFill>
                <a:effectLst>
                  <a:outerShdw blurRad="38100" dist="38100" dir="2700000" algn="tl">
                    <a:srgbClr val="FFFFFF"/>
                  </a:outerShdw>
                </a:effectLst>
                <a:latin typeface="Arial Black" pitchFamily="34" charset="0"/>
              </a:rPr>
              <a:t>Speed Radar</a:t>
            </a:r>
            <a:endParaRPr lang="en-IN" sz="4000" dirty="0">
              <a:solidFill>
                <a:srgbClr val="FF0000"/>
              </a:solidFill>
              <a:latin typeface="Arial Black" pitchFamily="34" charset="0"/>
            </a:endParaRPr>
          </a:p>
        </p:txBody>
      </p:sp>
      <p:pic>
        <p:nvPicPr>
          <p:cNvPr id="6" name="Picture 6"/>
          <p:cNvPicPr>
            <a:picLocks noChangeAspect="1" noChangeArrowheads="1"/>
          </p:cNvPicPr>
          <p:nvPr/>
        </p:nvPicPr>
        <p:blipFill>
          <a:blip r:embed="rId2" cstate="print"/>
          <a:srcRect/>
          <a:stretch>
            <a:fillRect/>
          </a:stretch>
        </p:blipFill>
        <p:spPr>
          <a:xfrm>
            <a:off x="5257800" y="381000"/>
            <a:ext cx="3352800" cy="2514600"/>
          </a:xfrm>
          <a:prstGeom prst="rect">
            <a:avLst/>
          </a:prstGeom>
        </p:spPr>
      </p:pic>
      <p:pic>
        <p:nvPicPr>
          <p:cNvPr id="7" name="Picture 7"/>
          <p:cNvPicPr>
            <a:picLocks noChangeAspect="1" noChangeArrowheads="1"/>
          </p:cNvPicPr>
          <p:nvPr/>
        </p:nvPicPr>
        <p:blipFill>
          <a:blip r:embed="rId3" cstate="print"/>
          <a:srcRect/>
          <a:stretch>
            <a:fillRect/>
          </a:stretch>
        </p:blipFill>
        <p:spPr>
          <a:xfrm>
            <a:off x="6012160" y="3717032"/>
            <a:ext cx="1927225" cy="25146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80728"/>
            <a:ext cx="4114800" cy="5026563"/>
          </a:xfrm>
        </p:spPr>
        <p:txBody>
          <a:bodyPr>
            <a:normAutofit fontScale="85000" lnSpcReduction="10000"/>
          </a:bodyPr>
          <a:lstStyle/>
          <a:p>
            <a:pPr>
              <a:lnSpc>
                <a:spcPct val="90000"/>
              </a:lnSpc>
            </a:pPr>
            <a:r>
              <a:rPr lang="en-US" sz="2400" dirty="0" smtClean="0">
                <a:latin typeface="Arial Black" pitchFamily="34" charset="0"/>
              </a:rPr>
              <a:t>Water waves spread over flat surface, but Sound waves travel in 3-D and expand like balloon</a:t>
            </a:r>
          </a:p>
          <a:p>
            <a:pPr>
              <a:lnSpc>
                <a:spcPct val="90000"/>
              </a:lnSpc>
            </a:pPr>
            <a:r>
              <a:rPr lang="en-US" sz="2400" dirty="0" smtClean="0">
                <a:latin typeface="Arial Black" pitchFamily="34" charset="0"/>
              </a:rPr>
              <a:t>What do you notice about the waves in front of train compared to those in back when train is stationary?  In motion?</a:t>
            </a:r>
          </a:p>
          <a:p>
            <a:pPr>
              <a:lnSpc>
                <a:spcPct val="90000"/>
              </a:lnSpc>
            </a:pPr>
            <a:r>
              <a:rPr lang="en-US" sz="2400" dirty="0" smtClean="0">
                <a:solidFill>
                  <a:srgbClr val="FF0000"/>
                </a:solidFill>
                <a:latin typeface="Arial Black" pitchFamily="34" charset="0"/>
              </a:rPr>
              <a:t>Wave crests ahead of moving source are closer together than behind source</a:t>
            </a:r>
          </a:p>
          <a:p>
            <a:pPr>
              <a:lnSpc>
                <a:spcPct val="90000"/>
              </a:lnSpc>
            </a:pPr>
            <a:r>
              <a:rPr lang="en-US" sz="2400" dirty="0" smtClean="0">
                <a:latin typeface="Arial Black" pitchFamily="34" charset="0"/>
              </a:rPr>
              <a:t>What does this mean?</a:t>
            </a:r>
          </a:p>
          <a:p>
            <a:pPr>
              <a:lnSpc>
                <a:spcPct val="90000"/>
              </a:lnSpc>
            </a:pPr>
            <a:r>
              <a:rPr lang="en-US" sz="2400" dirty="0" smtClean="0">
                <a:solidFill>
                  <a:srgbClr val="FF0000"/>
                </a:solidFill>
                <a:latin typeface="Arial Black" pitchFamily="34" charset="0"/>
              </a:rPr>
              <a:t>Higher frequency in front, lower frequency in back.</a:t>
            </a:r>
            <a:endParaRPr lang="en-US" sz="2400" dirty="0" smtClean="0">
              <a:latin typeface="Arial Black" pitchFamily="34" charset="0"/>
            </a:endParaRPr>
          </a:p>
          <a:p>
            <a:pPr lvl="1">
              <a:lnSpc>
                <a:spcPct val="90000"/>
              </a:lnSpc>
            </a:pPr>
            <a:r>
              <a:rPr lang="en-US" sz="2400" dirty="0" smtClean="0">
                <a:latin typeface="Arial Black" pitchFamily="34" charset="0"/>
              </a:rPr>
              <a:t>i.e. car/train horn</a:t>
            </a:r>
          </a:p>
          <a:p>
            <a:pPr lvl="1">
              <a:lnSpc>
                <a:spcPct val="90000"/>
              </a:lnSpc>
            </a:pPr>
            <a:r>
              <a:rPr lang="en-US" sz="2400" dirty="0" smtClean="0">
                <a:latin typeface="Arial Black" pitchFamily="34" charset="0"/>
              </a:rPr>
              <a:t>Demo with string and noise</a:t>
            </a:r>
          </a:p>
          <a:p>
            <a:endParaRPr lang="en-IN" dirty="0"/>
          </a:p>
        </p:txBody>
      </p:sp>
      <p:sp>
        <p:nvSpPr>
          <p:cNvPr id="3" name="Title 2"/>
          <p:cNvSpPr>
            <a:spLocks noGrp="1"/>
          </p:cNvSpPr>
          <p:nvPr>
            <p:ph type="title"/>
          </p:nvPr>
        </p:nvSpPr>
        <p:spPr>
          <a:xfrm>
            <a:off x="457200" y="274638"/>
            <a:ext cx="8229600" cy="634082"/>
          </a:xfrm>
        </p:spPr>
        <p:txBody>
          <a:bodyPr>
            <a:normAutofit/>
          </a:bodyPr>
          <a:lstStyle/>
          <a:p>
            <a:pPr algn="ctr"/>
            <a:r>
              <a:rPr lang="en-US" sz="3200" dirty="0" smtClean="0">
                <a:solidFill>
                  <a:srgbClr val="FF0000"/>
                </a:solidFill>
                <a:latin typeface="Arial Black" pitchFamily="34" charset="0"/>
              </a:rPr>
              <a:t>Doppler Effect : Moving Source</a:t>
            </a:r>
            <a:endParaRPr lang="en-IN" sz="3200" dirty="0">
              <a:solidFill>
                <a:srgbClr val="FF0000"/>
              </a:solidFill>
              <a:latin typeface="Arial Black" pitchFamily="34" charset="0"/>
            </a:endParaRPr>
          </a:p>
        </p:txBody>
      </p:sp>
      <p:pic>
        <p:nvPicPr>
          <p:cNvPr id="5" name="Picture 5"/>
          <p:cNvPicPr>
            <a:picLocks noChangeAspect="1" noChangeArrowheads="1"/>
          </p:cNvPicPr>
          <p:nvPr/>
        </p:nvPicPr>
        <p:blipFill>
          <a:blip r:embed="rId2" cstate="print"/>
          <a:srcRect/>
          <a:stretch>
            <a:fillRect/>
          </a:stretch>
        </p:blipFill>
        <p:spPr>
          <a:xfrm>
            <a:off x="5148064" y="908720"/>
            <a:ext cx="3457575" cy="531723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708920"/>
            <a:ext cx="8229600" cy="1143000"/>
          </a:xfrm>
        </p:spPr>
        <p:txBody>
          <a:bodyPr/>
          <a:lstStyle/>
          <a:p>
            <a:pPr algn="ctr"/>
            <a:r>
              <a:rPr lang="en-IN" dirty="0" smtClean="0">
                <a:solidFill>
                  <a:schemeClr val="tx1"/>
                </a:solidFill>
              </a:rPr>
              <a:t>THANK U</a:t>
            </a:r>
            <a:endParaRPr lang="en-IN" dirty="0">
              <a:solidFill>
                <a:schemeClr val="tx1"/>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593</TotalTime>
  <Words>405</Words>
  <Application>Microsoft Office PowerPoint</Application>
  <PresentationFormat>On-screen Show (4:3)</PresentationFormat>
  <Paragraphs>56</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Arial Black</vt:lpstr>
      <vt:lpstr>Arial Narrow</vt:lpstr>
      <vt:lpstr>Lucida Sans Unicode</vt:lpstr>
      <vt:lpstr>Verdana</vt:lpstr>
      <vt:lpstr>Wingdings 2</vt:lpstr>
      <vt:lpstr>Wingdings 3</vt:lpstr>
      <vt:lpstr>Concourse</vt:lpstr>
      <vt:lpstr>B.Sc.- III CHAPTER- SPECTROSCOPY TOPIC : WIDTH OF SPECTRAL LINES</vt:lpstr>
      <vt:lpstr>   In molecular spectroscopy , the spectral lines depend on two factors :  i) Width of the spectral lines decides the sharpness or broadness of the line   ii) Intensity of the spectral lines decides the strength  of the signal  </vt:lpstr>
      <vt:lpstr> A) Width of the spectral line  If the spectral line is sharp, it will have no width i.e. it can be seen at a specific frequency only.   If the spectral line is broad, it will have a certain width i.e. It is spread over a range of frequencies.       </vt:lpstr>
      <vt:lpstr>Generally the spectral lines observed are broad. The width or broadening depends   i) on the change in the absorbed or emitted frequency of the  radiation (DOPPLER BROADENING)   ii)   time spent by the atoms ions or molecules in an energy state ( LIFETIME BROADENING)  iii) upon natural lifetime limit (NATURAL LIFETIME BROADENING) </vt:lpstr>
      <vt:lpstr>   DOPPLER BROADENING   It is named after an Austrian physicist  Christian Doppler, who proposed it in 1842 in Prague.   The Doppler effect (or Doppler shift) is the change in frequency of absorbed or emitted radiation when the source is moving  towards  or away from the observer.  It is observed in case of gaseous samples as the molecules of the gases are in a state of continuous random motion.    </vt:lpstr>
      <vt:lpstr>        If the source emitting the radiation is moving away from the observer or the observing instrument with a velocity ‘v’ , then the observer or instrument detects the radiation of frequency f’                             f’ = f/1+ v/c  where f’ is frequency of radiation detected by the observer  f is the frequency emitted by the source  v is the velocity of the radiation  and c is velocity of  light  If the source emitting the radiation is moving away from the observer or the observing instrument , then the observer or instrument detects the radiation of frequency f’     </vt:lpstr>
      <vt:lpstr>                               f’ = f/1- v/c   The difference f-f’ = δf is called Doppler shift or broadening   For  example:             </vt:lpstr>
      <vt:lpstr>When the source of the waves is moving toward the observer, each successive wave  crest is emitted from a position closer to the observer than the previous wave. Therefore, each wave takes slightly less time to reach the observer than the previous wave. Hence, the time between the arrival of successive wave crests at the observer is reduced, causing an increase in the frequency. While they are travelling, the distance between successive wave fronts is reduced, so the waves "bunch together“.  Conversely, if the source of waves is moving away from the observer, each wave is emitted from a position farther from the observer than "spread out".</vt:lpstr>
      <vt:lpstr>  the previous wave, so the arrival time between successive waves is increased, reducing the frequency. The distance between successive wave fronts is then increased, so the waves.   As  the  gas molecules  are  moving  in different  directions  with different  speeds, some towards and some away from the observer, so the spectral lines arise from all the resulting DOPPLER SHIFTS.  The shape of Doppler shift resembles that of Maxwells distribution of speeds as at a particular temperature the speed of the gas molecules is given by Maxwells distribution. </vt:lpstr>
      <vt:lpstr>        The width of the spectral line at half the height has also be deduced from the following relation      δf  = 2 f/c(2 kT ln2/m)⅟₂       Doppler Broadening increases with temperature as molecular speed  increases with rise in temperature.  So in order to get maximum sharpness of the spectra, it is essential to work at low temperatures.       </vt:lpstr>
      <vt:lpstr>LIFETIME OR UNCERTAINITY BROADENING</vt:lpstr>
      <vt:lpstr>PowerPoint Presentation</vt:lpstr>
      <vt:lpstr>PowerPoint Presentation</vt:lpstr>
      <vt:lpstr>PowerPoint Presentation</vt:lpstr>
      <vt:lpstr>Applications: Weather Radar </vt:lpstr>
      <vt:lpstr>  Speed Radar</vt:lpstr>
      <vt:lpstr>Doppler Effect : Moving Source</vt:lpstr>
      <vt:lpstr>THANK U</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WIDTH OF SPECTRAL LINES</dc:title>
  <dc:creator>Admin</dc:creator>
  <cp:lastModifiedBy>dalminder singh</cp:lastModifiedBy>
  <cp:revision>59</cp:revision>
  <dcterms:created xsi:type="dcterms:W3CDTF">2015-10-19T13:06:58Z</dcterms:created>
  <dcterms:modified xsi:type="dcterms:W3CDTF">2015-12-17T04:48:29Z</dcterms:modified>
</cp:coreProperties>
</file>